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7" r:id="rId4"/>
    <p:sldId id="272" r:id="rId5"/>
    <p:sldId id="260" r:id="rId6"/>
    <p:sldId id="301" r:id="rId7"/>
    <p:sldId id="302" r:id="rId8"/>
    <p:sldId id="303" r:id="rId9"/>
    <p:sldId id="266" r:id="rId10"/>
    <p:sldId id="268" r:id="rId11"/>
    <p:sldId id="269" r:id="rId12"/>
    <p:sldId id="270" r:id="rId13"/>
    <p:sldId id="271" r:id="rId14"/>
    <p:sldId id="304" r:id="rId15"/>
    <p:sldId id="282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15131-0BE3-4247-96A0-057F5621D278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C289BF-2F5A-41C2-890B-DED6F4277D8F}">
      <dgm:prSet phldrT="[Text]" custT="1"/>
      <dgm:spPr>
        <a:solidFill>
          <a:srgbClr val="DF7E13"/>
        </a:solidFill>
      </dgm:spPr>
      <dgm:t>
        <a:bodyPr/>
        <a:lstStyle/>
        <a:p>
          <a:r>
            <a:rPr lang="en-US" sz="2400" b="1" dirty="0"/>
            <a:t>AI</a:t>
          </a:r>
        </a:p>
      </dgm:t>
    </dgm:pt>
    <dgm:pt modelId="{177707CD-C92E-4348-B4DD-F84ACA2BF0BC}" type="parTrans" cxnId="{0C76D75C-EC48-4A1D-B427-5458668C0025}">
      <dgm:prSet/>
      <dgm:spPr/>
      <dgm:t>
        <a:bodyPr/>
        <a:lstStyle/>
        <a:p>
          <a:endParaRPr lang="en-US"/>
        </a:p>
      </dgm:t>
    </dgm:pt>
    <dgm:pt modelId="{A1149C32-E354-454B-89D4-CBF629E0E7BD}" type="sibTrans" cxnId="{0C76D75C-EC48-4A1D-B427-5458668C0025}">
      <dgm:prSet/>
      <dgm:spPr/>
      <dgm:t>
        <a:bodyPr/>
        <a:lstStyle/>
        <a:p>
          <a:endParaRPr lang="en-US"/>
        </a:p>
      </dgm:t>
    </dgm:pt>
    <dgm:pt modelId="{2B85CEE6-FF3D-4E08-B3A7-FF8EBB2429F8}">
      <dgm:prSet phldrT="[Text]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en-US" dirty="0"/>
            <a:t>ML</a:t>
          </a:r>
        </a:p>
      </dgm:t>
    </dgm:pt>
    <dgm:pt modelId="{D1DEF7CA-5BC2-4D00-8AAE-607960ED0305}" type="parTrans" cxnId="{2F9F4368-3FD3-49F9-AB96-551BD838AE08}">
      <dgm:prSet/>
      <dgm:spPr/>
      <dgm:t>
        <a:bodyPr/>
        <a:lstStyle/>
        <a:p>
          <a:endParaRPr lang="en-US"/>
        </a:p>
      </dgm:t>
    </dgm:pt>
    <dgm:pt modelId="{6E4F0D34-53CC-415F-94F5-804354FC1D2D}" type="sibTrans" cxnId="{2F9F4368-3FD3-49F9-AB96-551BD838AE08}">
      <dgm:prSet/>
      <dgm:spPr/>
      <dgm:t>
        <a:bodyPr/>
        <a:lstStyle/>
        <a:p>
          <a:endParaRPr lang="en-US"/>
        </a:p>
      </dgm:t>
    </dgm:pt>
    <dgm:pt modelId="{07CE2B82-1877-4DA4-BEF7-72A12DD7796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DL</a:t>
          </a:r>
        </a:p>
      </dgm:t>
    </dgm:pt>
    <dgm:pt modelId="{C26AEF1E-092E-449C-880E-DEDD17959E8A}" type="parTrans" cxnId="{B7A15D2C-8DF0-4E93-A5B2-31D5931548DE}">
      <dgm:prSet/>
      <dgm:spPr/>
      <dgm:t>
        <a:bodyPr/>
        <a:lstStyle/>
        <a:p>
          <a:endParaRPr lang="en-US"/>
        </a:p>
      </dgm:t>
    </dgm:pt>
    <dgm:pt modelId="{4D4C14C6-1ECB-4B21-9D4A-219D875AED7F}" type="sibTrans" cxnId="{B7A15D2C-8DF0-4E93-A5B2-31D5931548DE}">
      <dgm:prSet/>
      <dgm:spPr/>
      <dgm:t>
        <a:bodyPr/>
        <a:lstStyle/>
        <a:p>
          <a:endParaRPr lang="en-US"/>
        </a:p>
      </dgm:t>
    </dgm:pt>
    <dgm:pt modelId="{BC233335-0A91-4908-908D-7803D79EF6EB}" type="pres">
      <dgm:prSet presAssocID="{4BC15131-0BE3-4247-96A0-057F5621D278}" presName="Name0" presStyleCnt="0">
        <dgm:presLayoutVars>
          <dgm:chMax val="7"/>
          <dgm:resizeHandles val="exact"/>
        </dgm:presLayoutVars>
      </dgm:prSet>
      <dgm:spPr/>
    </dgm:pt>
    <dgm:pt modelId="{B394CB62-5A80-462D-9A84-1AEF7C496529}" type="pres">
      <dgm:prSet presAssocID="{4BC15131-0BE3-4247-96A0-057F5621D278}" presName="comp1" presStyleCnt="0"/>
      <dgm:spPr/>
    </dgm:pt>
    <dgm:pt modelId="{DCEE48DA-4EC6-4807-9154-BA116F4040D5}" type="pres">
      <dgm:prSet presAssocID="{4BC15131-0BE3-4247-96A0-057F5621D278}" presName="circle1" presStyleLbl="node1" presStyleIdx="0" presStyleCnt="3" custLinFactNeighborX="0"/>
      <dgm:spPr/>
    </dgm:pt>
    <dgm:pt modelId="{E5AFECDE-3FAB-4E5B-879E-4CFEF4306B6E}" type="pres">
      <dgm:prSet presAssocID="{4BC15131-0BE3-4247-96A0-057F5621D278}" presName="c1text" presStyleLbl="node1" presStyleIdx="0" presStyleCnt="3">
        <dgm:presLayoutVars>
          <dgm:bulletEnabled val="1"/>
        </dgm:presLayoutVars>
      </dgm:prSet>
      <dgm:spPr/>
    </dgm:pt>
    <dgm:pt modelId="{ACE9CBE2-8A71-4D62-863B-E5BA72F36A60}" type="pres">
      <dgm:prSet presAssocID="{4BC15131-0BE3-4247-96A0-057F5621D278}" presName="comp2" presStyleCnt="0"/>
      <dgm:spPr/>
    </dgm:pt>
    <dgm:pt modelId="{B032040C-DD07-4791-9033-A7B078735878}" type="pres">
      <dgm:prSet presAssocID="{4BC15131-0BE3-4247-96A0-057F5621D278}" presName="circle2" presStyleLbl="node1" presStyleIdx="1" presStyleCnt="3" custLinFactNeighborY="-536"/>
      <dgm:spPr/>
    </dgm:pt>
    <dgm:pt modelId="{F147CD70-D658-4150-BD30-A4E9E073C512}" type="pres">
      <dgm:prSet presAssocID="{4BC15131-0BE3-4247-96A0-057F5621D278}" presName="c2text" presStyleLbl="node1" presStyleIdx="1" presStyleCnt="3">
        <dgm:presLayoutVars>
          <dgm:bulletEnabled val="1"/>
        </dgm:presLayoutVars>
      </dgm:prSet>
      <dgm:spPr/>
    </dgm:pt>
    <dgm:pt modelId="{C8B4476D-D28B-41B9-83C3-0EEE7636DB71}" type="pres">
      <dgm:prSet presAssocID="{4BC15131-0BE3-4247-96A0-057F5621D278}" presName="comp3" presStyleCnt="0"/>
      <dgm:spPr/>
    </dgm:pt>
    <dgm:pt modelId="{21D2A76F-898A-4516-B5C9-2F8F26300DD2}" type="pres">
      <dgm:prSet presAssocID="{4BC15131-0BE3-4247-96A0-057F5621D278}" presName="circle3" presStyleLbl="node1" presStyleIdx="2" presStyleCnt="3"/>
      <dgm:spPr/>
    </dgm:pt>
    <dgm:pt modelId="{20FEE75B-4DB0-4D35-B187-37279516A721}" type="pres">
      <dgm:prSet presAssocID="{4BC15131-0BE3-4247-96A0-057F5621D278}" presName="c3text" presStyleLbl="node1" presStyleIdx="2" presStyleCnt="3">
        <dgm:presLayoutVars>
          <dgm:bulletEnabled val="1"/>
        </dgm:presLayoutVars>
      </dgm:prSet>
      <dgm:spPr/>
    </dgm:pt>
  </dgm:ptLst>
  <dgm:cxnLst>
    <dgm:cxn modelId="{116A8006-8E28-4806-B3AC-0239455BABD4}" type="presOf" srcId="{4BC15131-0BE3-4247-96A0-057F5621D278}" destId="{BC233335-0A91-4908-908D-7803D79EF6EB}" srcOrd="0" destOrd="0" presId="urn:microsoft.com/office/officeart/2005/8/layout/venn2"/>
    <dgm:cxn modelId="{410B9517-840F-4BD3-9325-96855CDECAB7}" type="presOf" srcId="{2B85CEE6-FF3D-4E08-B3A7-FF8EBB2429F8}" destId="{B032040C-DD07-4791-9033-A7B078735878}" srcOrd="0" destOrd="0" presId="urn:microsoft.com/office/officeart/2005/8/layout/venn2"/>
    <dgm:cxn modelId="{B7A15D2C-8DF0-4E93-A5B2-31D5931548DE}" srcId="{4BC15131-0BE3-4247-96A0-057F5621D278}" destId="{07CE2B82-1877-4DA4-BEF7-72A12DD77960}" srcOrd="2" destOrd="0" parTransId="{C26AEF1E-092E-449C-880E-DEDD17959E8A}" sibTransId="{4D4C14C6-1ECB-4B21-9D4A-219D875AED7F}"/>
    <dgm:cxn modelId="{0C76D75C-EC48-4A1D-B427-5458668C0025}" srcId="{4BC15131-0BE3-4247-96A0-057F5621D278}" destId="{F2C289BF-2F5A-41C2-890B-DED6F4277D8F}" srcOrd="0" destOrd="0" parTransId="{177707CD-C92E-4348-B4DD-F84ACA2BF0BC}" sibTransId="{A1149C32-E354-454B-89D4-CBF629E0E7BD}"/>
    <dgm:cxn modelId="{2F9F4368-3FD3-49F9-AB96-551BD838AE08}" srcId="{4BC15131-0BE3-4247-96A0-057F5621D278}" destId="{2B85CEE6-FF3D-4E08-B3A7-FF8EBB2429F8}" srcOrd="1" destOrd="0" parTransId="{D1DEF7CA-5BC2-4D00-8AAE-607960ED0305}" sibTransId="{6E4F0D34-53CC-415F-94F5-804354FC1D2D}"/>
    <dgm:cxn modelId="{CDB67A70-3129-4118-AB7D-8CE60D6D8B10}" type="presOf" srcId="{F2C289BF-2F5A-41C2-890B-DED6F4277D8F}" destId="{DCEE48DA-4EC6-4807-9154-BA116F4040D5}" srcOrd="0" destOrd="0" presId="urn:microsoft.com/office/officeart/2005/8/layout/venn2"/>
    <dgm:cxn modelId="{A0585780-533C-4CA7-920D-8C465AF52773}" type="presOf" srcId="{07CE2B82-1877-4DA4-BEF7-72A12DD77960}" destId="{20FEE75B-4DB0-4D35-B187-37279516A721}" srcOrd="1" destOrd="0" presId="urn:microsoft.com/office/officeart/2005/8/layout/venn2"/>
    <dgm:cxn modelId="{1FF4B496-9F26-44F9-99BA-BE4572B5A36C}" type="presOf" srcId="{F2C289BF-2F5A-41C2-890B-DED6F4277D8F}" destId="{E5AFECDE-3FAB-4E5B-879E-4CFEF4306B6E}" srcOrd="1" destOrd="0" presId="urn:microsoft.com/office/officeart/2005/8/layout/venn2"/>
    <dgm:cxn modelId="{D51D87A6-314C-43DB-A11A-EF5A8DEC1B45}" type="presOf" srcId="{07CE2B82-1877-4DA4-BEF7-72A12DD77960}" destId="{21D2A76F-898A-4516-B5C9-2F8F26300DD2}" srcOrd="0" destOrd="0" presId="urn:microsoft.com/office/officeart/2005/8/layout/venn2"/>
    <dgm:cxn modelId="{B2EB0BFE-C2C3-4349-80CE-75D870AAABC6}" type="presOf" srcId="{2B85CEE6-FF3D-4E08-B3A7-FF8EBB2429F8}" destId="{F147CD70-D658-4150-BD30-A4E9E073C512}" srcOrd="1" destOrd="0" presId="urn:microsoft.com/office/officeart/2005/8/layout/venn2"/>
    <dgm:cxn modelId="{449061C4-F5AA-4DA0-BFE7-B4562D4E5AD5}" type="presParOf" srcId="{BC233335-0A91-4908-908D-7803D79EF6EB}" destId="{B394CB62-5A80-462D-9A84-1AEF7C496529}" srcOrd="0" destOrd="0" presId="urn:microsoft.com/office/officeart/2005/8/layout/venn2"/>
    <dgm:cxn modelId="{6CD8F0D1-7750-449C-A793-13E52004A5F3}" type="presParOf" srcId="{B394CB62-5A80-462D-9A84-1AEF7C496529}" destId="{DCEE48DA-4EC6-4807-9154-BA116F4040D5}" srcOrd="0" destOrd="0" presId="urn:microsoft.com/office/officeart/2005/8/layout/venn2"/>
    <dgm:cxn modelId="{7C438077-F389-41DD-B9E5-C9E7F8D94310}" type="presParOf" srcId="{B394CB62-5A80-462D-9A84-1AEF7C496529}" destId="{E5AFECDE-3FAB-4E5B-879E-4CFEF4306B6E}" srcOrd="1" destOrd="0" presId="urn:microsoft.com/office/officeart/2005/8/layout/venn2"/>
    <dgm:cxn modelId="{80F968C5-7E55-48AE-A0D8-49925A2E62CF}" type="presParOf" srcId="{BC233335-0A91-4908-908D-7803D79EF6EB}" destId="{ACE9CBE2-8A71-4D62-863B-E5BA72F36A60}" srcOrd="1" destOrd="0" presId="urn:microsoft.com/office/officeart/2005/8/layout/venn2"/>
    <dgm:cxn modelId="{3A46CF50-6936-4257-8729-B32179F20E97}" type="presParOf" srcId="{ACE9CBE2-8A71-4D62-863B-E5BA72F36A60}" destId="{B032040C-DD07-4791-9033-A7B078735878}" srcOrd="0" destOrd="0" presId="urn:microsoft.com/office/officeart/2005/8/layout/venn2"/>
    <dgm:cxn modelId="{541E8473-4394-4653-A7A6-05C87FD29D17}" type="presParOf" srcId="{ACE9CBE2-8A71-4D62-863B-E5BA72F36A60}" destId="{F147CD70-D658-4150-BD30-A4E9E073C512}" srcOrd="1" destOrd="0" presId="urn:microsoft.com/office/officeart/2005/8/layout/venn2"/>
    <dgm:cxn modelId="{1673E068-2E92-4CB3-9C17-44C4FBDECA32}" type="presParOf" srcId="{BC233335-0A91-4908-908D-7803D79EF6EB}" destId="{C8B4476D-D28B-41B9-83C3-0EEE7636DB71}" srcOrd="2" destOrd="0" presId="urn:microsoft.com/office/officeart/2005/8/layout/venn2"/>
    <dgm:cxn modelId="{5618BB85-EB2D-4BF5-890A-900EDEC6B1A7}" type="presParOf" srcId="{C8B4476D-D28B-41B9-83C3-0EEE7636DB71}" destId="{21D2A76F-898A-4516-B5C9-2F8F26300DD2}" srcOrd="0" destOrd="0" presId="urn:microsoft.com/office/officeart/2005/8/layout/venn2"/>
    <dgm:cxn modelId="{6EC40CE7-D8CE-4988-A4F6-68F251BE3C4E}" type="presParOf" srcId="{C8B4476D-D28B-41B9-83C3-0EEE7636DB71}" destId="{20FEE75B-4DB0-4D35-B187-37279516A72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E48DA-4EC6-4807-9154-BA116F4040D5}">
      <dsp:nvSpPr>
        <dsp:cNvPr id="0" name=""/>
        <dsp:cNvSpPr/>
      </dsp:nvSpPr>
      <dsp:spPr>
        <a:xfrm>
          <a:off x="1267151" y="0"/>
          <a:ext cx="3918275" cy="3918275"/>
        </a:xfrm>
        <a:prstGeom prst="ellipse">
          <a:avLst/>
        </a:prstGeom>
        <a:solidFill>
          <a:srgbClr val="DF7E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AI</a:t>
          </a:r>
        </a:p>
      </dsp:txBody>
      <dsp:txXfrm>
        <a:off x="2541569" y="195913"/>
        <a:ext cx="1369437" cy="587741"/>
      </dsp:txXfrm>
    </dsp:sp>
    <dsp:sp modelId="{B032040C-DD07-4791-9033-A7B078735878}">
      <dsp:nvSpPr>
        <dsp:cNvPr id="0" name=""/>
        <dsp:cNvSpPr/>
      </dsp:nvSpPr>
      <dsp:spPr>
        <a:xfrm>
          <a:off x="1756935" y="963817"/>
          <a:ext cx="2938706" cy="2938706"/>
        </a:xfrm>
        <a:prstGeom prst="ellipse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ML</a:t>
          </a:r>
        </a:p>
      </dsp:txBody>
      <dsp:txXfrm>
        <a:off x="2541569" y="1147486"/>
        <a:ext cx="1369437" cy="551007"/>
      </dsp:txXfrm>
    </dsp:sp>
    <dsp:sp modelId="{21D2A76F-898A-4516-B5C9-2F8F26300DD2}">
      <dsp:nvSpPr>
        <dsp:cNvPr id="0" name=""/>
        <dsp:cNvSpPr/>
      </dsp:nvSpPr>
      <dsp:spPr>
        <a:xfrm>
          <a:off x="2246719" y="1959137"/>
          <a:ext cx="1959137" cy="1959137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DL</a:t>
          </a:r>
        </a:p>
      </dsp:txBody>
      <dsp:txXfrm>
        <a:off x="2533628" y="2448921"/>
        <a:ext cx="1385319" cy="97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96594-6040-406A-A347-2A17BBEF93C8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DB087-5AC4-4232-99AB-00F2B6531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6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b51b6346_0_0:notes"/>
          <p:cNvSpPr txBox="1">
            <a:spLocks noGrp="1"/>
          </p:cNvSpPr>
          <p:nvPr>
            <p:ph type="body" idx="1"/>
          </p:nvPr>
        </p:nvSpPr>
        <p:spPr>
          <a:xfrm>
            <a:off x="685187" y="4342944"/>
            <a:ext cx="5487600" cy="4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86075" rIns="86075" bIns="860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32b51b63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b51b6346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b51b6346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9ca0d929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9ca0d929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b51b6346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b51b6346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b51b6346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2b51b6346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b51b634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b51b634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b51b634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2b51b634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7259-D698-4CBA-3F02-C0120100B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CCD3F-77C1-BBCE-1A83-4959C241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16479-F813-BC3B-380D-889F8926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5639E-B588-3135-70E3-DF96FBA1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DFB8-B6DB-E6F6-6B5D-7B00AC0C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C8FAE-8EBB-32D7-5CE2-8FB83D6C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76A9D-C810-ADF4-60B2-C7F56AF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26DC8-A6D9-F992-C7DF-08A3D3545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EE50A-D113-A0EE-295D-613B1D81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C8A7-BB90-EAE6-1ABF-8B76687E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5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69B5A-CC07-CF67-6C62-6A96CDE46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B3327-3C29-6459-8ACB-97AF4FEDCF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6315D-2A30-3BDD-A3E2-A2128D9E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41D69-811F-8D66-B3CE-60AF1079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045CB-D8CC-1252-0AAB-81D7A901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69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FIN">
  <p:cSld name="1_Title Slide_FI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descr="shutterstock_186705404_muok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90339" y="5130332"/>
            <a:ext cx="9301600" cy="17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descr="shutterstock_203085106_muok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130332"/>
            <a:ext cx="2890400" cy="17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descr="background_image_dna_jyrki_mu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0524" y="-1"/>
            <a:ext cx="4801600" cy="2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descr="shutterstock_210058714_mu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1"/>
            <a:ext cx="3209200" cy="22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6076949" y="6693883"/>
            <a:ext cx="6115200" cy="16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-1" y="6693883"/>
            <a:ext cx="6083200" cy="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720325" y="5130333"/>
            <a:ext cx="724800" cy="50000"/>
          </a:xfrm>
          <a:prstGeom prst="rect">
            <a:avLst/>
          </a:prstGeom>
          <a:solidFill>
            <a:srgbClr val="E2177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0" y="5130333"/>
            <a:ext cx="721200" cy="50000"/>
          </a:xfrm>
          <a:prstGeom prst="rect">
            <a:avLst/>
          </a:prstGeom>
          <a:solidFill>
            <a:srgbClr val="00C7B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165493" y="5130333"/>
            <a:ext cx="724800" cy="5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445169" y="5130333"/>
            <a:ext cx="721200" cy="5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922295" y="6350571"/>
            <a:ext cx="7589200" cy="3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i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CSC –  Suomalainen tutkimuksen, koulutuksen, kulttuurin ja julkishallinnon ICT-osaamiskeskus</a:t>
            </a:r>
            <a:endParaRPr sz="1467" i="1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890337" y="2284095"/>
            <a:ext cx="9301600" cy="289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10626171" y="5180331"/>
            <a:ext cx="1566000" cy="1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3917451" y="2836747"/>
            <a:ext cx="7118000" cy="1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xfrm>
            <a:off x="3917451" y="4298164"/>
            <a:ext cx="71180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467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189" marR="0" lvl="1" indent="0" algn="ctr" rtl="0">
              <a:spcBef>
                <a:spcPts val="400"/>
              </a:spcBef>
              <a:spcAft>
                <a:spcPts val="0"/>
              </a:spcAft>
              <a:buClr>
                <a:srgbClr val="889FA7"/>
              </a:buClr>
              <a:buSzPts val="1100"/>
              <a:buFont typeface="Courier New"/>
              <a:buNone/>
              <a:defRPr sz="2000" b="0" i="0" u="none" strike="noStrike" cap="none">
                <a:solidFill>
                  <a:srgbClr val="889FA7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377" marR="0" lvl="2" indent="0" algn="ctr" rtl="0">
              <a:spcBef>
                <a:spcPts val="267"/>
              </a:spcBef>
              <a:spcAft>
                <a:spcPts val="0"/>
              </a:spcAft>
              <a:buClr>
                <a:srgbClr val="889FA7"/>
              </a:buClr>
              <a:buSzPts val="1100"/>
              <a:buFont typeface="Corbel"/>
              <a:buNone/>
              <a:defRPr sz="1867" b="0" i="0" u="none" strike="noStrike" cap="none">
                <a:solidFill>
                  <a:srgbClr val="889FA7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566" marR="0" lvl="3" indent="0" algn="ctr" rtl="0">
              <a:spcBef>
                <a:spcPts val="267"/>
              </a:spcBef>
              <a:spcAft>
                <a:spcPts val="0"/>
              </a:spcAft>
              <a:buClr>
                <a:srgbClr val="889FA7"/>
              </a:buClr>
              <a:buSzPts val="1200"/>
              <a:buFont typeface="Noto Sans Symbols"/>
              <a:buNone/>
              <a:defRPr sz="1600" b="0" i="0" u="none" strike="noStrike" cap="none">
                <a:solidFill>
                  <a:srgbClr val="889FA7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754" marR="0" lvl="4" indent="0" algn="ctr" rtl="0">
              <a:spcBef>
                <a:spcPts val="267"/>
              </a:spcBef>
              <a:spcAft>
                <a:spcPts val="0"/>
              </a:spcAft>
              <a:buClr>
                <a:srgbClr val="889FA7"/>
              </a:buClr>
              <a:buSzPts val="800"/>
              <a:buFont typeface="Arial"/>
              <a:buNone/>
              <a:defRPr sz="1067" b="0" i="0" u="none" strike="noStrike" cap="none">
                <a:solidFill>
                  <a:srgbClr val="889FA7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285943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9FA7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9FA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2743131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9FA7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9FA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20032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9FA7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9FA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3657509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9FA7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9FA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539776" y="3163959"/>
            <a:ext cx="1833321" cy="1164573"/>
            <a:chOff x="3018474" y="609992"/>
            <a:chExt cx="2171496" cy="1379391"/>
          </a:xfrm>
        </p:grpSpPr>
        <p:sp>
          <p:nvSpPr>
            <p:cNvPr id="87" name="Google Shape;87;p15"/>
            <p:cNvSpPr/>
            <p:nvPr/>
          </p:nvSpPr>
          <p:spPr>
            <a:xfrm>
              <a:off x="3018474" y="1154623"/>
              <a:ext cx="1089300" cy="5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823" y="119648"/>
                  </a:moveTo>
                  <a:cubicBezTo>
                    <a:pt x="119823" y="119648"/>
                    <a:pt x="117176" y="118592"/>
                    <a:pt x="117000" y="116129"/>
                  </a:cubicBezTo>
                  <a:cubicBezTo>
                    <a:pt x="114529" y="5982"/>
                    <a:pt x="109411" y="10205"/>
                    <a:pt x="2823" y="5982"/>
                  </a:cubicBezTo>
                  <a:cubicBezTo>
                    <a:pt x="705" y="5630"/>
                    <a:pt x="0" y="0"/>
                    <a:pt x="0" y="0"/>
                  </a:cubicBezTo>
                  <a:lnTo>
                    <a:pt x="119823" y="0"/>
                  </a:lnTo>
                  <a:lnTo>
                    <a:pt x="119823" y="119648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100670" y="609992"/>
              <a:ext cx="1089300" cy="55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50" y="1052"/>
                    <a:pt x="2650" y="3508"/>
                  </a:cubicBezTo>
                  <a:cubicBezTo>
                    <a:pt x="4948" y="113684"/>
                    <a:pt x="10073" y="109473"/>
                    <a:pt x="116995" y="113684"/>
                  </a:cubicBezTo>
                  <a:cubicBezTo>
                    <a:pt x="118939" y="114035"/>
                    <a:pt x="119823" y="119649"/>
                    <a:pt x="119823" y="119649"/>
                  </a:cubicBezTo>
                  <a:lnTo>
                    <a:pt x="0" y="11964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768229" y="1798283"/>
              <a:ext cx="650700" cy="19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111" y="13000"/>
                  </a:moveTo>
                  <a:lnTo>
                    <a:pt x="118518" y="12000"/>
                  </a:lnTo>
                  <a:cubicBezTo>
                    <a:pt x="118222" y="12000"/>
                    <a:pt x="118222" y="13000"/>
                    <a:pt x="117629" y="13000"/>
                  </a:cubicBezTo>
                  <a:cubicBezTo>
                    <a:pt x="117333" y="13000"/>
                    <a:pt x="116148" y="10000"/>
                    <a:pt x="114666" y="7000"/>
                  </a:cubicBezTo>
                  <a:cubicBezTo>
                    <a:pt x="112888" y="3000"/>
                    <a:pt x="110222" y="0"/>
                    <a:pt x="106962" y="0"/>
                  </a:cubicBezTo>
                  <a:cubicBezTo>
                    <a:pt x="96592" y="0"/>
                    <a:pt x="90962" y="29000"/>
                    <a:pt x="90962" y="60000"/>
                  </a:cubicBezTo>
                  <a:cubicBezTo>
                    <a:pt x="90962" y="91000"/>
                    <a:pt x="96592" y="119000"/>
                    <a:pt x="106666" y="119000"/>
                  </a:cubicBezTo>
                  <a:cubicBezTo>
                    <a:pt x="114666" y="119000"/>
                    <a:pt x="116740" y="104000"/>
                    <a:pt x="118814" y="104000"/>
                  </a:cubicBezTo>
                  <a:cubicBezTo>
                    <a:pt x="119111" y="104000"/>
                    <a:pt x="119111" y="104000"/>
                    <a:pt x="119111" y="104000"/>
                  </a:cubicBezTo>
                  <a:lnTo>
                    <a:pt x="119703" y="104000"/>
                  </a:lnTo>
                  <a:lnTo>
                    <a:pt x="115259" y="85000"/>
                  </a:lnTo>
                  <a:lnTo>
                    <a:pt x="114962" y="85000"/>
                  </a:lnTo>
                  <a:cubicBezTo>
                    <a:pt x="114962" y="86000"/>
                    <a:pt x="114962" y="87000"/>
                    <a:pt x="114962" y="88000"/>
                  </a:cubicBezTo>
                  <a:cubicBezTo>
                    <a:pt x="114962" y="96000"/>
                    <a:pt x="111111" y="104000"/>
                    <a:pt x="106962" y="103000"/>
                  </a:cubicBezTo>
                  <a:cubicBezTo>
                    <a:pt x="99555" y="103000"/>
                    <a:pt x="96592" y="82000"/>
                    <a:pt x="96592" y="59000"/>
                  </a:cubicBezTo>
                  <a:cubicBezTo>
                    <a:pt x="96592" y="38000"/>
                    <a:pt x="99851" y="16000"/>
                    <a:pt x="106962" y="16000"/>
                  </a:cubicBezTo>
                  <a:cubicBezTo>
                    <a:pt x="110814" y="16000"/>
                    <a:pt x="114666" y="23000"/>
                    <a:pt x="114666" y="29000"/>
                  </a:cubicBezTo>
                  <a:cubicBezTo>
                    <a:pt x="114666" y="31000"/>
                    <a:pt x="114666" y="32000"/>
                    <a:pt x="114666" y="32000"/>
                  </a:cubicBezTo>
                  <a:lnTo>
                    <a:pt x="115259" y="33000"/>
                  </a:lnTo>
                  <a:lnTo>
                    <a:pt x="119111" y="13000"/>
                  </a:lnTo>
                  <a:close/>
                  <a:moveTo>
                    <a:pt x="46222" y="106000"/>
                  </a:moveTo>
                  <a:lnTo>
                    <a:pt x="46814" y="106000"/>
                  </a:lnTo>
                  <a:cubicBezTo>
                    <a:pt x="47111" y="106000"/>
                    <a:pt x="47407" y="105000"/>
                    <a:pt x="47407" y="105000"/>
                  </a:cubicBezTo>
                  <a:cubicBezTo>
                    <a:pt x="48000" y="105000"/>
                    <a:pt x="51851" y="119000"/>
                    <a:pt x="60444" y="119000"/>
                  </a:cubicBezTo>
                  <a:cubicBezTo>
                    <a:pt x="67851" y="119000"/>
                    <a:pt x="72888" y="105000"/>
                    <a:pt x="72888" y="83000"/>
                  </a:cubicBezTo>
                  <a:cubicBezTo>
                    <a:pt x="72888" y="36000"/>
                    <a:pt x="52740" y="59000"/>
                    <a:pt x="52740" y="33000"/>
                  </a:cubicBezTo>
                  <a:cubicBezTo>
                    <a:pt x="52740" y="24000"/>
                    <a:pt x="54518" y="16000"/>
                    <a:pt x="59851" y="16000"/>
                  </a:cubicBezTo>
                  <a:cubicBezTo>
                    <a:pt x="64000" y="16000"/>
                    <a:pt x="68444" y="22000"/>
                    <a:pt x="68444" y="31000"/>
                  </a:cubicBezTo>
                  <a:lnTo>
                    <a:pt x="68444" y="32000"/>
                  </a:lnTo>
                  <a:lnTo>
                    <a:pt x="69037" y="33000"/>
                  </a:lnTo>
                  <a:lnTo>
                    <a:pt x="72296" y="9000"/>
                  </a:lnTo>
                  <a:lnTo>
                    <a:pt x="72000" y="9000"/>
                  </a:lnTo>
                  <a:cubicBezTo>
                    <a:pt x="71407" y="10000"/>
                    <a:pt x="71111" y="11000"/>
                    <a:pt x="70814" y="11000"/>
                  </a:cubicBezTo>
                  <a:cubicBezTo>
                    <a:pt x="70222" y="11000"/>
                    <a:pt x="69333" y="8000"/>
                    <a:pt x="67555" y="5000"/>
                  </a:cubicBezTo>
                  <a:cubicBezTo>
                    <a:pt x="65777" y="3000"/>
                    <a:pt x="63703" y="0"/>
                    <a:pt x="60148" y="0"/>
                  </a:cubicBezTo>
                  <a:cubicBezTo>
                    <a:pt x="52740" y="0"/>
                    <a:pt x="47407" y="12000"/>
                    <a:pt x="47407" y="34000"/>
                  </a:cubicBezTo>
                  <a:cubicBezTo>
                    <a:pt x="47407" y="79000"/>
                    <a:pt x="67259" y="55000"/>
                    <a:pt x="67259" y="84000"/>
                  </a:cubicBezTo>
                  <a:cubicBezTo>
                    <a:pt x="67259" y="97000"/>
                    <a:pt x="64592" y="103000"/>
                    <a:pt x="60740" y="103000"/>
                  </a:cubicBezTo>
                  <a:cubicBezTo>
                    <a:pt x="56000" y="103000"/>
                    <a:pt x="50074" y="94000"/>
                    <a:pt x="50074" y="86000"/>
                  </a:cubicBezTo>
                  <a:cubicBezTo>
                    <a:pt x="50074" y="85000"/>
                    <a:pt x="50074" y="84000"/>
                    <a:pt x="50074" y="84000"/>
                  </a:cubicBezTo>
                  <a:lnTo>
                    <a:pt x="49777" y="83000"/>
                  </a:lnTo>
                  <a:lnTo>
                    <a:pt x="46222" y="106000"/>
                  </a:lnTo>
                  <a:close/>
                  <a:moveTo>
                    <a:pt x="27851" y="13000"/>
                  </a:moveTo>
                  <a:lnTo>
                    <a:pt x="27259" y="12000"/>
                  </a:lnTo>
                  <a:cubicBezTo>
                    <a:pt x="27259" y="12000"/>
                    <a:pt x="26962" y="13000"/>
                    <a:pt x="26666" y="13000"/>
                  </a:cubicBezTo>
                  <a:cubicBezTo>
                    <a:pt x="26074" y="13000"/>
                    <a:pt x="25185" y="10000"/>
                    <a:pt x="23407" y="7000"/>
                  </a:cubicBezTo>
                  <a:cubicBezTo>
                    <a:pt x="21629" y="3000"/>
                    <a:pt x="19259" y="0"/>
                    <a:pt x="15703" y="0"/>
                  </a:cubicBezTo>
                  <a:cubicBezTo>
                    <a:pt x="5629" y="0"/>
                    <a:pt x="0" y="29000"/>
                    <a:pt x="0" y="60000"/>
                  </a:cubicBezTo>
                  <a:cubicBezTo>
                    <a:pt x="0" y="91000"/>
                    <a:pt x="5629" y="119000"/>
                    <a:pt x="15703" y="119000"/>
                  </a:cubicBezTo>
                  <a:cubicBezTo>
                    <a:pt x="23407" y="119000"/>
                    <a:pt x="25777" y="104000"/>
                    <a:pt x="27555" y="104000"/>
                  </a:cubicBezTo>
                  <a:cubicBezTo>
                    <a:pt x="27851" y="104000"/>
                    <a:pt x="28148" y="104000"/>
                    <a:pt x="28148" y="104000"/>
                  </a:cubicBezTo>
                  <a:lnTo>
                    <a:pt x="28444" y="104000"/>
                  </a:lnTo>
                  <a:lnTo>
                    <a:pt x="24296" y="85000"/>
                  </a:lnTo>
                  <a:lnTo>
                    <a:pt x="23703" y="85000"/>
                  </a:lnTo>
                  <a:cubicBezTo>
                    <a:pt x="24000" y="86000"/>
                    <a:pt x="24000" y="87000"/>
                    <a:pt x="24000" y="88000"/>
                  </a:cubicBezTo>
                  <a:cubicBezTo>
                    <a:pt x="24000" y="96000"/>
                    <a:pt x="19851" y="104000"/>
                    <a:pt x="16000" y="103000"/>
                  </a:cubicBezTo>
                  <a:cubicBezTo>
                    <a:pt x="8592" y="103000"/>
                    <a:pt x="5629" y="82000"/>
                    <a:pt x="5629" y="59000"/>
                  </a:cubicBezTo>
                  <a:cubicBezTo>
                    <a:pt x="5629" y="38000"/>
                    <a:pt x="8592" y="16000"/>
                    <a:pt x="15703" y="16000"/>
                  </a:cubicBezTo>
                  <a:cubicBezTo>
                    <a:pt x="19555" y="16000"/>
                    <a:pt x="23407" y="23000"/>
                    <a:pt x="23407" y="29000"/>
                  </a:cubicBezTo>
                  <a:cubicBezTo>
                    <a:pt x="23407" y="31000"/>
                    <a:pt x="23407" y="32000"/>
                    <a:pt x="23407" y="32000"/>
                  </a:cubicBezTo>
                  <a:lnTo>
                    <a:pt x="24000" y="33000"/>
                  </a:lnTo>
                  <a:lnTo>
                    <a:pt x="27851" y="13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" name="Google Shape;90;p15" descr="shutterstock_428562550_mu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90337" y="-1"/>
            <a:ext cx="4500000" cy="22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9110217" y="6693883"/>
            <a:ext cx="3081600" cy="16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58569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3"/>
          <p:cNvSpPr/>
          <p:nvPr/>
        </p:nvSpPr>
        <p:spPr>
          <a:xfrm>
            <a:off x="0" y="6220767"/>
            <a:ext cx="12192000" cy="63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3" name="Google Shape;53;p13"/>
          <p:cNvCxnSpPr/>
          <p:nvPr/>
        </p:nvCxnSpPr>
        <p:spPr>
          <a:xfrm>
            <a:off x="1505000" y="2660033"/>
            <a:ext cx="9182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505000" y="525600"/>
            <a:ext cx="9182000" cy="188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505000" y="2967284"/>
            <a:ext cx="9182000" cy="292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609585" lvl="0" indent="-44025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3">
                <a:solidFill>
                  <a:schemeClr val="dk2"/>
                </a:solidFill>
              </a:defRPr>
            </a:lvl1pPr>
            <a:lvl2pPr marL="1219170" lvl="1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867">
                <a:solidFill>
                  <a:schemeClr val="dk2"/>
                </a:solidFill>
              </a:defRPr>
            </a:lvl2pPr>
            <a:lvl3pPr marL="1828754" lvl="2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67">
                <a:solidFill>
                  <a:schemeClr val="dk2"/>
                </a:solidFill>
              </a:defRPr>
            </a:lvl3pPr>
            <a:lvl4pPr marL="2438339" lvl="3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>
                <a:solidFill>
                  <a:schemeClr val="dk2"/>
                </a:solidFill>
              </a:defRPr>
            </a:lvl4pPr>
            <a:lvl5pPr marL="3047924" lvl="4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867">
                <a:solidFill>
                  <a:schemeClr val="dk2"/>
                </a:solidFill>
              </a:defRPr>
            </a:lvl5pPr>
            <a:lvl6pPr marL="3657509" lvl="5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867">
                <a:solidFill>
                  <a:schemeClr val="dk2"/>
                </a:solidFill>
              </a:defRPr>
            </a:lvl6pPr>
            <a:lvl7pPr marL="4267093" lvl="6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>
                <a:solidFill>
                  <a:schemeClr val="dk2"/>
                </a:solidFill>
              </a:defRPr>
            </a:lvl7pPr>
            <a:lvl8pPr marL="4876678" lvl="7" indent="-42332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867">
                <a:solidFill>
                  <a:schemeClr val="dk2"/>
                </a:solidFill>
              </a:defRPr>
            </a:lvl8pPr>
            <a:lvl9pPr marL="5486263" lvl="8" indent="-423323" algn="ctr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 sz="18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252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Välisivu_1">
  <p:cSld name="4_Välisivu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 descr="Kuva_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0215" y="4522183"/>
            <a:ext cx="3081600" cy="21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 descr="Kuva_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0215" y="2289007"/>
            <a:ext cx="3081600" cy="22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 descr="background_image_dna_jyrki_mu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2280871"/>
            <a:ext cx="6083200" cy="45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/>
          <p:nvPr/>
        </p:nvSpPr>
        <p:spPr>
          <a:xfrm>
            <a:off x="0" y="0"/>
            <a:ext cx="12192000" cy="229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ctrTitle"/>
          </p:nvPr>
        </p:nvSpPr>
        <p:spPr>
          <a:xfrm>
            <a:off x="1236039" y="369059"/>
            <a:ext cx="8438400" cy="1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3200" b="1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457189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914377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1371566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1828754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2800" b="1" i="0" u="none" strike="noStrike" cap="none">
                <a:solidFill>
                  <a:srgbClr val="094C5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grpSp>
        <p:nvGrpSpPr>
          <p:cNvPr id="254" name="Google Shape;254;p35"/>
          <p:cNvGrpSpPr/>
          <p:nvPr/>
        </p:nvGrpSpPr>
        <p:grpSpPr>
          <a:xfrm>
            <a:off x="9110770" y="4499183"/>
            <a:ext cx="3082025" cy="45624"/>
            <a:chOff x="8907235" y="2232185"/>
            <a:chExt cx="3284807" cy="56700"/>
          </a:xfrm>
        </p:grpSpPr>
        <p:sp>
          <p:nvSpPr>
            <p:cNvPr id="255" name="Google Shape;255;p35"/>
            <p:cNvSpPr/>
            <p:nvPr/>
          </p:nvSpPr>
          <p:spPr>
            <a:xfrm>
              <a:off x="9725860" y="2232185"/>
              <a:ext cx="823800" cy="56700"/>
            </a:xfrm>
            <a:prstGeom prst="rect">
              <a:avLst/>
            </a:prstGeom>
            <a:solidFill>
              <a:srgbClr val="E2177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8907235" y="2232185"/>
              <a:ext cx="819600" cy="56700"/>
            </a:xfrm>
            <a:prstGeom prst="rect">
              <a:avLst/>
            </a:prstGeom>
            <a:solidFill>
              <a:srgbClr val="00C7B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11368242" y="2232185"/>
              <a:ext cx="823800" cy="56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10549618" y="2232185"/>
              <a:ext cx="819600" cy="5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59" name="Google Shape;259;p35"/>
          <p:cNvSpPr/>
          <p:nvPr/>
        </p:nvSpPr>
        <p:spPr>
          <a:xfrm>
            <a:off x="6076949" y="6693883"/>
            <a:ext cx="6115200" cy="16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9110217" y="6693883"/>
            <a:ext cx="3081600" cy="16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-1" y="6693883"/>
            <a:ext cx="6083200" cy="1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62" name="Google Shape;2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6947" y="2288569"/>
            <a:ext cx="3038400" cy="44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9412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32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29B9-95CE-E349-A86F-42085CDC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06E2-2662-3B5C-A910-4A842923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31CC-A750-29AE-AD4D-04724EC6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ECC36-F24F-CAED-2D2D-C28891EE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810CD-515F-9365-0A74-D0832177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47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60EC-3BD1-A251-5230-A7F21C6A3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1ED1F-0AA6-2E9F-D222-C570D700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7839E-742C-DB8A-EFB9-DEB26E350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88F2-0886-FE52-4FE8-B63A48D4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A40-34C8-B273-3637-5CD35AC9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3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D5CE-E22A-F799-331E-C0BE6831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34D50-C617-EB7F-BDFF-2721C3BAB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66D1B-20AA-D07C-C386-8F6E3CC49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4932F-5D65-59B5-187F-5C24E5BC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2CBCC-3B53-6AB7-8AD8-BF40660D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DCA6A-3DBE-5909-9FE8-A2199DB4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0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8D21C-F41B-7E81-7C48-B270B592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77CC1-A651-2BF9-3466-64CF50768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B05A8-6A6D-5CD0-3B74-8FDCDA7D9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D529A-3B82-DA55-033A-EFC68341B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B99C3-B4C3-0A6E-F125-C220EA394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7892D-ACD1-40F6-9A64-111034697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20E00-BE2B-7AAA-D357-3FF8F0A3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DD5CAB-7821-47BB-AAE0-1050BDEC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7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D261-2017-86EB-DF5C-98C7A88D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22A6B-5280-04FE-8A63-80C5D903F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5277B-DF64-2B4A-8E49-0E69D1C4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A884A-8D7C-7590-93DD-955767A2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8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4F52C-0282-BC86-C35A-33F6341F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6C0D8-B70C-D466-6F8F-3259BC30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AAF3E-A3C2-AA9A-7517-8427FFF7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6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4D5C-6B92-1590-7B24-23008E69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1A54-825A-1868-92C1-CEB4EF2E3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CC3A7-C615-E090-6B3D-61AECF5A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EF02-AE23-A0A2-CF59-BCB297E2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A39BE-B067-6DC7-03CF-518045EB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2492A-AFAE-86AE-918B-3ADD33F9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8350-E829-20C9-E217-C201D1BA6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C7875-DC59-05F7-C360-FC3771F4E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F88D1-074F-D043-5B3E-9BCCCF360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62DB7-989E-196F-DCCB-3D65276E4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5D158-3361-3272-1869-CAA89EF19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29CD2-55AD-60BE-C7DA-C9EF8CB4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62AE4-7154-D3BF-F36C-7313120B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DAE63-2AF2-F173-E481-1EAE28465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7AE2A-9485-56D3-FA22-36BA7D063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7B8A-55FA-4A84-8E4D-91963D61D5EF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84649-CBCF-7A78-1305-1FB03DE59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A1273-A144-0121-20EB-D7C20C4758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02342-E779-4BCB-9E8A-876DDD979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1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sa/3.0)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kannu.csc.fi/s/m6Pqmw2fKSJJTR7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www.linkedin.com/in/dr-neha-baranwal-42632574/" TargetMode="External"/><Relationship Id="rId7" Type="http://schemas.openxmlformats.org/officeDocument/2006/relationships/image" Target="../media/image37.jpeg"/><Relationship Id="rId2" Type="http://schemas.openxmlformats.org/officeDocument/2006/relationships/hyperlink" Target="mailto:baranwal.neha24@gmail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RoboticsAndAITrainingAcademy" TargetMode="External"/><Relationship Id="rId5" Type="http://schemas.openxmlformats.org/officeDocument/2006/relationships/hyperlink" Target="https://github.com/robaita" TargetMode="External"/><Relationship Id="rId4" Type="http://schemas.openxmlformats.org/officeDocument/2006/relationships/hyperlink" Target="https://scholar.google.se/citations?user=MBgGDPYAAAAJ&amp;hl=e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ctrTitle"/>
          </p:nvPr>
        </p:nvSpPr>
        <p:spPr>
          <a:xfrm>
            <a:off x="3356043" y="2836747"/>
            <a:ext cx="7679408" cy="139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r>
              <a:rPr lang="en" sz="4000" dirty="0"/>
              <a:t>Introduction to Machine Learning</a:t>
            </a:r>
            <a:endParaRPr sz="4000" dirty="0"/>
          </a:p>
        </p:txBody>
      </p:sp>
      <p:sp>
        <p:nvSpPr>
          <p:cNvPr id="380" name="Google Shape;380;p42"/>
          <p:cNvSpPr txBox="1">
            <a:spLocks noGrp="1"/>
          </p:cNvSpPr>
          <p:nvPr>
            <p:ph type="subTitle" idx="1"/>
          </p:nvPr>
        </p:nvSpPr>
        <p:spPr>
          <a:xfrm>
            <a:off x="3636747" y="3821947"/>
            <a:ext cx="711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800" dirty="0"/>
              <a:t>Neha Baranwal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Main types of machine learning</a:t>
            </a:r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49600" cy="40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933"/>
          </a:p>
          <a:p>
            <a:pPr indent="-491054">
              <a:spcBef>
                <a:spcPts val="2133"/>
              </a:spcBef>
              <a:buSzPts val="2200"/>
            </a:pPr>
            <a:r>
              <a:rPr lang="en" sz="2933" b="1"/>
              <a:t>Supervised learning</a:t>
            </a:r>
            <a:br>
              <a:rPr lang="en" sz="2933"/>
            </a:br>
            <a:endParaRPr sz="2933"/>
          </a:p>
          <a:p>
            <a:pPr indent="-491054">
              <a:buSzPts val="2200"/>
            </a:pPr>
            <a:r>
              <a:rPr lang="en" sz="2933"/>
              <a:t>Unsupervised learning</a:t>
            </a:r>
            <a:endParaRPr sz="2933"/>
          </a:p>
          <a:p>
            <a:pPr indent="-491054">
              <a:buSzPts val="2200"/>
            </a:pPr>
            <a:r>
              <a:rPr lang="en" sz="2933"/>
              <a:t>Self-supervised learning</a:t>
            </a:r>
            <a:endParaRPr sz="2933"/>
          </a:p>
          <a:p>
            <a:pPr indent="-491054">
              <a:buSzPts val="2200"/>
            </a:pPr>
            <a:r>
              <a:rPr lang="en" sz="2933"/>
              <a:t>Reinforcement learning</a:t>
            </a:r>
            <a:endParaRPr sz="2933"/>
          </a:p>
        </p:txBody>
      </p:sp>
      <p:pic>
        <p:nvPicPr>
          <p:cNvPr id="468" name="Google Shape;4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333" y="1536633"/>
            <a:ext cx="4168267" cy="324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200" y="2320017"/>
            <a:ext cx="1116067" cy="167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 txBox="1"/>
          <p:nvPr/>
        </p:nvSpPr>
        <p:spPr>
          <a:xfrm>
            <a:off x="10985733" y="2523233"/>
            <a:ext cx="698800" cy="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cat</a:t>
            </a:r>
            <a:endParaRPr sz="2400" b="1"/>
          </a:p>
        </p:txBody>
      </p:sp>
      <p:sp>
        <p:nvSpPr>
          <p:cNvPr id="471" name="Google Shape;471;p53"/>
          <p:cNvSpPr txBox="1"/>
          <p:nvPr/>
        </p:nvSpPr>
        <p:spPr>
          <a:xfrm>
            <a:off x="10985733" y="3144400"/>
            <a:ext cx="944800" cy="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999999"/>
                </a:solidFill>
              </a:rPr>
              <a:t>dog</a:t>
            </a:r>
            <a:endParaRPr sz="2400">
              <a:solidFill>
                <a:srgbClr val="999999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EEF79F6-F661-AE0B-4C17-8EA090A091BA}"/>
              </a:ext>
            </a:extLst>
          </p:cNvPr>
          <p:cNvSpPr/>
          <p:nvPr/>
        </p:nvSpPr>
        <p:spPr>
          <a:xfrm>
            <a:off x="0" y="6336984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Main types of machine learning</a:t>
            </a:r>
            <a:endParaRPr/>
          </a:p>
        </p:txBody>
      </p:sp>
      <p:sp>
        <p:nvSpPr>
          <p:cNvPr id="477" name="Google Shape;477;p5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49600" cy="40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933"/>
          </a:p>
          <a:p>
            <a:pPr indent="-491054">
              <a:spcBef>
                <a:spcPts val="2133"/>
              </a:spcBef>
              <a:buSzPts val="2200"/>
            </a:pPr>
            <a:r>
              <a:rPr lang="en" sz="2933"/>
              <a:t>Supervised learning</a:t>
            </a:r>
            <a:br>
              <a:rPr lang="en" sz="2933"/>
            </a:br>
            <a:endParaRPr sz="2933"/>
          </a:p>
          <a:p>
            <a:pPr indent="-491054">
              <a:buSzPts val="2200"/>
            </a:pPr>
            <a:r>
              <a:rPr lang="en" sz="2933" b="1"/>
              <a:t>Unsupervised learning</a:t>
            </a:r>
            <a:endParaRPr sz="2933" b="1"/>
          </a:p>
          <a:p>
            <a:pPr indent="-491054">
              <a:buSzPts val="2200"/>
            </a:pPr>
            <a:r>
              <a:rPr lang="en" sz="2933"/>
              <a:t>Self-supervised learning</a:t>
            </a:r>
            <a:endParaRPr sz="2933"/>
          </a:p>
          <a:p>
            <a:pPr indent="-491054">
              <a:buSzPts val="2200"/>
            </a:pPr>
            <a:r>
              <a:rPr lang="en" sz="2933"/>
              <a:t>Reinforcement learning</a:t>
            </a:r>
            <a:endParaRPr sz="2933"/>
          </a:p>
        </p:txBody>
      </p:sp>
      <p:pic>
        <p:nvPicPr>
          <p:cNvPr id="478" name="Google Shape;4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568" y="986901"/>
            <a:ext cx="5465433" cy="58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4"/>
          <p:cNvSpPr txBox="1"/>
          <p:nvPr/>
        </p:nvSpPr>
        <p:spPr>
          <a:xfrm>
            <a:off x="7794367" y="6505200"/>
            <a:ext cx="36196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/>
              <a:t>By Chire [</a:t>
            </a:r>
            <a:r>
              <a:rPr lang="en" sz="1067" u="sng">
                <a:solidFill>
                  <a:schemeClr val="hlink"/>
                </a:solidFill>
                <a:hlinkClick r:id="rId4"/>
              </a:rPr>
              <a:t>CC BY-SA 3.0</a:t>
            </a:r>
            <a:r>
              <a:rPr lang="en" sz="1067"/>
              <a:t>], from Wikimedia Commons</a:t>
            </a:r>
            <a:endParaRPr sz="1067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C76BB58-B7F4-DE56-6084-8FC39C819F05}"/>
              </a:ext>
            </a:extLst>
          </p:cNvPr>
          <p:cNvSpPr/>
          <p:nvPr/>
        </p:nvSpPr>
        <p:spPr>
          <a:xfrm>
            <a:off x="0" y="6336984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Main types of machine learning</a:t>
            </a:r>
            <a:endParaRPr/>
          </a:p>
        </p:txBody>
      </p:sp>
      <p:sp>
        <p:nvSpPr>
          <p:cNvPr id="485" name="Google Shape;485;p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49600" cy="40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933"/>
          </a:p>
          <a:p>
            <a:pPr indent="-491054">
              <a:spcBef>
                <a:spcPts val="2133"/>
              </a:spcBef>
              <a:buSzPts val="2200"/>
            </a:pPr>
            <a:r>
              <a:rPr lang="en" sz="2933"/>
              <a:t>Supervised learning</a:t>
            </a:r>
            <a:br>
              <a:rPr lang="en" sz="2933"/>
            </a:br>
            <a:endParaRPr sz="2933"/>
          </a:p>
          <a:p>
            <a:pPr indent="-491054">
              <a:buSzPts val="2200"/>
            </a:pPr>
            <a:r>
              <a:rPr lang="en" sz="2933"/>
              <a:t>Unsupervised learning</a:t>
            </a:r>
            <a:endParaRPr sz="2933"/>
          </a:p>
          <a:p>
            <a:pPr indent="-491054">
              <a:buSzPts val="2200"/>
            </a:pPr>
            <a:r>
              <a:rPr lang="en" sz="2933" b="1"/>
              <a:t>Self-supervised learning</a:t>
            </a:r>
            <a:endParaRPr sz="2933" b="1"/>
          </a:p>
          <a:p>
            <a:pPr indent="-491054">
              <a:buSzPts val="2200"/>
            </a:pPr>
            <a:r>
              <a:rPr lang="en" sz="2933"/>
              <a:t>Reinforcement learning</a:t>
            </a:r>
            <a:endParaRPr sz="2933"/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289" y="1702340"/>
            <a:ext cx="4428345" cy="235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290" y="3995434"/>
            <a:ext cx="4428346" cy="22074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F2CA9DB9-596A-A7BD-DE26-61799E8FFE3E}"/>
              </a:ext>
            </a:extLst>
          </p:cNvPr>
          <p:cNvSpPr/>
          <p:nvPr/>
        </p:nvSpPr>
        <p:spPr>
          <a:xfrm>
            <a:off x="0" y="6336984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401" y="0"/>
            <a:ext cx="4991089" cy="66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Main types of machine learning</a:t>
            </a:r>
            <a:endParaRPr/>
          </a:p>
        </p:txBody>
      </p:sp>
      <p:sp>
        <p:nvSpPr>
          <p:cNvPr id="494" name="Google Shape;494;p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549600" cy="401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933"/>
          </a:p>
          <a:p>
            <a:pPr indent="-491054">
              <a:spcBef>
                <a:spcPts val="2133"/>
              </a:spcBef>
              <a:buSzPts val="2200"/>
            </a:pPr>
            <a:r>
              <a:rPr lang="en" sz="2933"/>
              <a:t>Supervised learning</a:t>
            </a:r>
            <a:br>
              <a:rPr lang="en" sz="2933"/>
            </a:br>
            <a:endParaRPr sz="2933"/>
          </a:p>
          <a:p>
            <a:pPr indent="-491054">
              <a:buSzPts val="2200"/>
            </a:pPr>
            <a:r>
              <a:rPr lang="en" sz="2933"/>
              <a:t>Unsupervised learning</a:t>
            </a:r>
            <a:endParaRPr sz="2933"/>
          </a:p>
          <a:p>
            <a:pPr indent="-491054">
              <a:buSzPts val="2200"/>
            </a:pPr>
            <a:r>
              <a:rPr lang="en" sz="2933"/>
              <a:t>Self-supervised learning</a:t>
            </a:r>
            <a:endParaRPr sz="2933"/>
          </a:p>
          <a:p>
            <a:pPr indent="-491054">
              <a:buSzPts val="2200"/>
            </a:pPr>
            <a:r>
              <a:rPr lang="en" sz="2933" b="1"/>
              <a:t>Reinforcement learning</a:t>
            </a:r>
            <a:endParaRPr sz="2933" b="1"/>
          </a:p>
        </p:txBody>
      </p:sp>
      <p:sp>
        <p:nvSpPr>
          <p:cNvPr id="495" name="Google Shape;495;p56"/>
          <p:cNvSpPr txBox="1"/>
          <p:nvPr/>
        </p:nvSpPr>
        <p:spPr>
          <a:xfrm>
            <a:off x="3812633" y="5421067"/>
            <a:ext cx="3596800" cy="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4"/>
              </a:rPr>
              <a:t>upsidedown_half_cheetah.mp4</a:t>
            </a:r>
            <a:endParaRPr sz="240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0DBBFEB-3BDF-7861-059F-647349A4A562}"/>
              </a:ext>
            </a:extLst>
          </p:cNvPr>
          <p:cNvSpPr/>
          <p:nvPr/>
        </p:nvSpPr>
        <p:spPr>
          <a:xfrm>
            <a:off x="0" y="6336984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F043-3FEB-A3BE-15CD-2F04E9EF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249" y="153821"/>
            <a:ext cx="8157980" cy="682524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6782A5D-8AD1-33F2-05C8-FD9001184297}"/>
              </a:ext>
            </a:extLst>
          </p:cNvPr>
          <p:cNvSpPr/>
          <p:nvPr/>
        </p:nvSpPr>
        <p:spPr>
          <a:xfrm>
            <a:off x="0" y="6402246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3074" name="Picture 2" descr="Machine Learning Algorithms - Javatpoint">
            <a:extLst>
              <a:ext uri="{FF2B5EF4-FFF2-40B4-BE49-F238E27FC236}">
                <a16:creationId xmlns:a16="http://schemas.microsoft.com/office/drawing/2014/main" id="{100FEAE5-D88F-6054-3BCB-E56EA859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87" y="836345"/>
            <a:ext cx="7500026" cy="56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1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D423-70D2-C6F4-028B-85DC6971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03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Person Identification</a:t>
            </a:r>
          </a:p>
        </p:txBody>
      </p:sp>
      <p:pic>
        <p:nvPicPr>
          <p:cNvPr id="7" name="Face Recognition using Facial Symmetry">
            <a:hlinkClick r:id="" action="ppaction://media"/>
            <a:extLst>
              <a:ext uri="{FF2B5EF4-FFF2-40B4-BE49-F238E27FC236}">
                <a16:creationId xmlns:a16="http://schemas.microsoft.com/office/drawing/2014/main" id="{4A387A21-293E-D4D3-3855-30B5B8FB12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5601" y="1092712"/>
            <a:ext cx="7899891" cy="4955386"/>
          </a:xfr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9227E333-060D-4450-CF20-C3CCF7C9C18C}"/>
              </a:ext>
            </a:extLst>
          </p:cNvPr>
          <p:cNvSpPr/>
          <p:nvPr/>
        </p:nvSpPr>
        <p:spPr>
          <a:xfrm>
            <a:off x="0" y="6402246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29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7A7-8BF2-439E-885A-258AA9D5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B894E0A-A56A-4DFD-AC5B-A3977BCD2B64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17E105-004A-465B-9979-DBA9B7D3ADA7}"/>
              </a:ext>
            </a:extLst>
          </p:cNvPr>
          <p:cNvSpPr/>
          <p:nvPr/>
        </p:nvSpPr>
        <p:spPr>
          <a:xfrm>
            <a:off x="3897089" y="2836706"/>
            <a:ext cx="379405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cap="none" spc="0" dirty="0">
                <a:ln/>
                <a:solidFill>
                  <a:schemeClr val="accent3"/>
                </a:solidFill>
                <a:effectLst/>
              </a:rPr>
              <a:t>Thanks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6B933-C952-48D9-ADFA-C576035062C8}"/>
              </a:ext>
            </a:extLst>
          </p:cNvPr>
          <p:cNvSpPr txBox="1"/>
          <p:nvPr/>
        </p:nvSpPr>
        <p:spPr>
          <a:xfrm>
            <a:off x="2275477" y="4252178"/>
            <a:ext cx="80243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Contact Details: </a:t>
            </a:r>
          </a:p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</a:rPr>
              <a:t>                              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  <a:hlinkClick r:id="rId2"/>
              </a:rPr>
              <a:t>baranwal.neha24@gmail.com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</a:rPr>
              <a:t>, neha.Baranwal@lirmm.fr</a:t>
            </a:r>
          </a:p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</a:rPr>
              <a:t>                              </a:t>
            </a:r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  <a:hlinkClick r:id="rId3"/>
              </a:rPr>
              <a:t>https://www.linkedin.com/in/dr-neha-baranwal-42632574/</a:t>
            </a:r>
            <a:endParaRPr lang="en-US" sz="1800" b="0" i="0" dirty="0">
              <a:solidFill>
                <a:srgbClr val="212121"/>
              </a:solidFill>
              <a:effectLst/>
              <a:latin typeface="Bitter"/>
            </a:endParaRPr>
          </a:p>
          <a:p>
            <a:pPr algn="l"/>
            <a:r>
              <a:rPr lang="en-US" dirty="0">
                <a:solidFill>
                  <a:srgbClr val="212121"/>
                </a:solidFill>
                <a:latin typeface="Bitter"/>
              </a:rPr>
              <a:t>			    </a:t>
            </a:r>
            <a:r>
              <a:rPr lang="en-US" dirty="0">
                <a:solidFill>
                  <a:srgbClr val="212121"/>
                </a:solidFill>
                <a:latin typeface="Bitter"/>
                <a:hlinkClick r:id="rId4"/>
              </a:rPr>
              <a:t>https://scholar.google.se/citations?user=MBgGDPYAAAAJ&amp;hl=en</a:t>
            </a:r>
            <a:endParaRPr lang="en-US" dirty="0">
              <a:solidFill>
                <a:srgbClr val="212121"/>
              </a:solidFill>
              <a:latin typeface="Bitter"/>
            </a:endParaRPr>
          </a:p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  <a:hlinkClick r:id="rId5"/>
              </a:rPr>
              <a:t>https://github.com/robaita</a:t>
            </a:r>
            <a:endParaRPr lang="en-US" sz="1800" b="0" i="0" dirty="0">
              <a:solidFill>
                <a:srgbClr val="212121"/>
              </a:solidFill>
              <a:effectLst/>
              <a:latin typeface="Bitter"/>
            </a:endParaRPr>
          </a:p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  <a:hlinkClick r:id="rId6"/>
              </a:rPr>
              <a:t>https://www.facebook.com/RoboticsAndAITrainingAcademy</a:t>
            </a:r>
            <a:endParaRPr lang="en-US" dirty="0">
              <a:solidFill>
                <a:srgbClr val="212121"/>
              </a:solidFill>
              <a:latin typeface="Bitter"/>
            </a:endParaRPr>
          </a:p>
          <a:p>
            <a:pPr algn="l"/>
            <a:r>
              <a:rPr lang="en-US" sz="1800" b="0" i="0" dirty="0">
                <a:solidFill>
                  <a:srgbClr val="212121"/>
                </a:solidFill>
                <a:effectLst/>
                <a:latin typeface="Bitter"/>
              </a:rPr>
              <a:t>https://www.youtube.com/@robaita4318</a:t>
            </a:r>
          </a:p>
          <a:p>
            <a:endParaRPr lang="en-US" dirty="0"/>
          </a:p>
        </p:txBody>
      </p:sp>
      <p:pic>
        <p:nvPicPr>
          <p:cNvPr id="2050" name="Picture 2" descr="Aldebaran Robotics Pepper Nao Humanoid Robot, PNG, 640x541px, Robot,  Aldebaran Robotics, Humanoid, Humanoid Robot, Internet Bot">
            <a:extLst>
              <a:ext uri="{FF2B5EF4-FFF2-40B4-BE49-F238E27FC236}">
                <a16:creationId xmlns:a16="http://schemas.microsoft.com/office/drawing/2014/main" id="{DC814AAF-83C6-4C98-B491-B79B069C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88" y="558591"/>
            <a:ext cx="3452966" cy="227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debaran Robotics - Nao Robot Humanoid Png Transparent PNG - 625x660 -  Free Download on NicePNG">
            <a:extLst>
              <a:ext uri="{FF2B5EF4-FFF2-40B4-BE49-F238E27FC236}">
                <a16:creationId xmlns:a16="http://schemas.microsoft.com/office/drawing/2014/main" id="{C6F66A5B-47DB-422E-8FC9-08B99A7DD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/>
          <a:stretch/>
        </p:blipFill>
        <p:spPr bwMode="auto">
          <a:xfrm>
            <a:off x="3578942" y="442554"/>
            <a:ext cx="2517058" cy="25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34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07802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1B20D3-BDA6-9747-00E8-ED2B4EC4D9CE}"/>
              </a:ext>
            </a:extLst>
          </p:cNvPr>
          <p:cNvSpPr txBox="1">
            <a:spLocks/>
          </p:cNvSpPr>
          <p:nvPr/>
        </p:nvSpPr>
        <p:spPr>
          <a:xfrm>
            <a:off x="558800" y="2407708"/>
            <a:ext cx="10363200" cy="2900892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kern="0" dirty="0"/>
              <a:t>The power of a machine to copy intelligent human behavior. Right???</a:t>
            </a:r>
            <a:endParaRPr lang="en-US" sz="1200" kern="0" dirty="0">
              <a:solidFill>
                <a:sysClr val="windowText" lastClr="000000"/>
              </a:solidFill>
            </a:endParaRPr>
          </a:p>
        </p:txBody>
      </p:sp>
      <p:pic>
        <p:nvPicPr>
          <p:cNvPr id="7" name="Shape 79">
            <a:extLst>
              <a:ext uri="{FF2B5EF4-FFF2-40B4-BE49-F238E27FC236}">
                <a16:creationId xmlns:a16="http://schemas.microsoft.com/office/drawing/2014/main" id="{CF80E321-1611-F59D-351A-137C905ADB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097" y="1"/>
            <a:ext cx="3999103" cy="19557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AE2645-A1A0-8971-8165-39AF4C9F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132" y="3978668"/>
            <a:ext cx="1818002" cy="1818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404A4-FC7E-AA11-633D-D4D85EFC1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220" y="3991578"/>
            <a:ext cx="2887014" cy="1818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BF8EA7-3807-AA86-7C20-9C63AFA16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772" y="3858154"/>
            <a:ext cx="2098541" cy="2384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3BB24-F9C4-B936-0F0D-872CF0EAC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06" y="4224831"/>
            <a:ext cx="2540000" cy="1422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36984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8FDE7-1FD0-FEFB-30DE-3247FB35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817" y="957787"/>
            <a:ext cx="3434366" cy="2575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D74D0-9C88-7BE7-5A7F-C3605000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1032994"/>
            <a:ext cx="3250485" cy="2425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A284D-130C-9A79-2BD0-60C423255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6" y="1054307"/>
            <a:ext cx="3810244" cy="23746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06CEE4-C57C-2668-79E2-6265FE996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95" y="3807942"/>
            <a:ext cx="3532941" cy="214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FC02AF-56FF-4282-A59E-09E93B4CF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859" y="3924936"/>
            <a:ext cx="3532941" cy="1965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A11FAB-D5C7-F91E-7559-FD50080F92A9}"/>
              </a:ext>
            </a:extLst>
          </p:cNvPr>
          <p:cNvSpPr txBox="1"/>
          <p:nvPr/>
        </p:nvSpPr>
        <p:spPr>
          <a:xfrm>
            <a:off x="980318" y="3389871"/>
            <a:ext cx="2336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Autonomous Cars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91FB0E-1C9D-8D89-BDE1-A9B44E4476AC}"/>
              </a:ext>
            </a:extLst>
          </p:cNvPr>
          <p:cNvSpPr txBox="1"/>
          <p:nvPr/>
        </p:nvSpPr>
        <p:spPr>
          <a:xfrm>
            <a:off x="4196081" y="5855479"/>
            <a:ext cx="341903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Human vs Computer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0E5016-ECF7-5F82-9A84-F03B9E33A3F0}"/>
              </a:ext>
            </a:extLst>
          </p:cNvPr>
          <p:cNvSpPr txBox="1"/>
          <p:nvPr/>
        </p:nvSpPr>
        <p:spPr>
          <a:xfrm>
            <a:off x="4737197" y="3481143"/>
            <a:ext cx="2336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           Chatbot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ADD47-63D1-A172-16F7-140AAAF9A06D}"/>
              </a:ext>
            </a:extLst>
          </p:cNvPr>
          <p:cNvSpPr txBox="1"/>
          <p:nvPr/>
        </p:nvSpPr>
        <p:spPr>
          <a:xfrm>
            <a:off x="8514611" y="5934812"/>
            <a:ext cx="2336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           Robot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CEABE0-8E36-2B72-3A09-2A847B6F063A}"/>
              </a:ext>
            </a:extLst>
          </p:cNvPr>
          <p:cNvSpPr txBox="1"/>
          <p:nvPr/>
        </p:nvSpPr>
        <p:spPr>
          <a:xfrm>
            <a:off x="8686800" y="3409477"/>
            <a:ext cx="2336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           Drones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54C3D6-B3FF-9711-24C1-2E87260E9AEE}"/>
              </a:ext>
            </a:extLst>
          </p:cNvPr>
          <p:cNvSpPr txBox="1"/>
          <p:nvPr/>
        </p:nvSpPr>
        <p:spPr>
          <a:xfrm>
            <a:off x="1016000" y="4861512"/>
            <a:ext cx="2336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           Many More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0A06E1-1F1C-96DD-E59A-596836E6C796}"/>
              </a:ext>
            </a:extLst>
          </p:cNvPr>
          <p:cNvSpPr txBox="1"/>
          <p:nvPr/>
        </p:nvSpPr>
        <p:spPr>
          <a:xfrm>
            <a:off x="-142240" y="251520"/>
            <a:ext cx="588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           </a:t>
            </a:r>
            <a:r>
              <a:rPr lang="en-US" sz="3600" dirty="0"/>
              <a:t>Examples of AI</a:t>
            </a:r>
          </a:p>
        </p:txBody>
      </p:sp>
    </p:spTree>
    <p:extLst>
      <p:ext uri="{BB962C8B-B14F-4D97-AF65-F5344CB8AC3E}">
        <p14:creationId xmlns:p14="http://schemas.microsoft.com/office/powerpoint/2010/main" val="238280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A3C7-6EFE-7328-7A0B-DE95131C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sis MT Pro" panose="02040504050005020304" pitchFamily="18" charset="0"/>
              </a:rPr>
              <a:t>AI vs Machine Learning vs Deep Learning</a:t>
            </a:r>
            <a:endParaRPr lang="en-US" dirty="0">
              <a:latin typeface="Amasis MT Pro" panose="020405040500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9512F-C473-A84E-431E-67C30B1F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D994-CF22-4E39-94A0-796DBDEDE254}" type="datetime1">
              <a:rPr lang="en-US" smtClean="0"/>
              <a:pPr/>
              <a:t>8/10/2023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D3212-2B82-318A-9FEC-83BC1B70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Robotics and Artificial Intelligence Training Academy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F075-B0C3-DA17-1D35-4BF3D538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A1C271C7-B70F-AE68-EBD9-2BA4728525C6}"/>
              </a:ext>
            </a:extLst>
          </p:cNvPr>
          <p:cNvGraphicFramePr/>
          <p:nvPr/>
        </p:nvGraphicFramePr>
        <p:xfrm>
          <a:off x="93531" y="1817840"/>
          <a:ext cx="6452577" cy="391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Graphic 16" descr="Idea with solid fill">
            <a:extLst>
              <a:ext uri="{FF2B5EF4-FFF2-40B4-BE49-F238E27FC236}">
                <a16:creationId xmlns:a16="http://schemas.microsoft.com/office/drawing/2014/main" id="{7F19C159-109B-5261-6BF3-7A86D82A8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0406" y="2169579"/>
            <a:ext cx="571893" cy="571893"/>
          </a:xfrm>
          <a:prstGeom prst="rect">
            <a:avLst/>
          </a:prstGeom>
        </p:spPr>
      </p:pic>
      <p:pic>
        <p:nvPicPr>
          <p:cNvPr id="18" name="Graphic 17" descr="Gears with solid fill">
            <a:extLst>
              <a:ext uri="{FF2B5EF4-FFF2-40B4-BE49-F238E27FC236}">
                <a16:creationId xmlns:a16="http://schemas.microsoft.com/office/drawing/2014/main" id="{8EA34D55-4310-2F1B-80F1-51B55EA590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24759" y="3263629"/>
            <a:ext cx="571893" cy="571893"/>
          </a:xfrm>
          <a:prstGeom prst="rect">
            <a:avLst/>
          </a:prstGeom>
        </p:spPr>
      </p:pic>
      <p:pic>
        <p:nvPicPr>
          <p:cNvPr id="19" name="Graphic 18" descr="Artificial Intelligence with solid fill">
            <a:extLst>
              <a:ext uri="{FF2B5EF4-FFF2-40B4-BE49-F238E27FC236}">
                <a16:creationId xmlns:a16="http://schemas.microsoft.com/office/drawing/2014/main" id="{7E7C823B-163D-FDB1-6D65-8E9CD7484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5505" y="4245822"/>
            <a:ext cx="421849" cy="42184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B686F3-A3C5-C418-74F7-9984D3D48098}"/>
              </a:ext>
            </a:extLst>
          </p:cNvPr>
          <p:cNvCxnSpPr>
            <a:cxnSpLocks/>
          </p:cNvCxnSpPr>
          <p:nvPr/>
        </p:nvCxnSpPr>
        <p:spPr>
          <a:xfrm>
            <a:off x="3637124" y="2521268"/>
            <a:ext cx="27533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FC7A8E-3F9F-09AB-480E-59464155CD36}"/>
              </a:ext>
            </a:extLst>
          </p:cNvPr>
          <p:cNvCxnSpPr>
            <a:cxnSpLocks/>
          </p:cNvCxnSpPr>
          <p:nvPr/>
        </p:nvCxnSpPr>
        <p:spPr>
          <a:xfrm>
            <a:off x="3542986" y="3749993"/>
            <a:ext cx="32856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D5B59F-D4D2-4143-0B20-7FA0CB49F1B6}"/>
              </a:ext>
            </a:extLst>
          </p:cNvPr>
          <p:cNvCxnSpPr/>
          <p:nvPr/>
        </p:nvCxnSpPr>
        <p:spPr>
          <a:xfrm>
            <a:off x="3397605" y="5245418"/>
            <a:ext cx="294161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5AF597D-E120-554F-26DB-39F84C8C591A}"/>
              </a:ext>
            </a:extLst>
          </p:cNvPr>
          <p:cNvSpPr/>
          <p:nvPr/>
        </p:nvSpPr>
        <p:spPr>
          <a:xfrm>
            <a:off x="6514290" y="1916432"/>
            <a:ext cx="4391025" cy="120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600"/>
              </a:spcAft>
            </a:pPr>
            <a:r>
              <a:rPr lang="en-US" dirty="0"/>
              <a:t>Artificial intelligence is the ability of a computer to perform tasks commonly associated with intelligent beings. (John McCarthy, 1956)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4FDD8E-3C4E-B771-C123-5B5A7CA1B3BD}"/>
              </a:ext>
            </a:extLst>
          </p:cNvPr>
          <p:cNvSpPr/>
          <p:nvPr/>
        </p:nvSpPr>
        <p:spPr>
          <a:xfrm>
            <a:off x="6890612" y="3263629"/>
            <a:ext cx="5010066" cy="120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Aft>
                <a:spcPts val="1600"/>
              </a:spcAft>
            </a:pPr>
            <a:r>
              <a:rPr lang="en-US" dirty="0"/>
              <a:t>Machine learning is the study of algorithms that learn from examples and experience instead of relying on hard-coded rules and make predictions on new data.(Arthur Samuel, 1959)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02BC76-BF57-A752-0438-CB239F3E87A9}"/>
              </a:ext>
            </a:extLst>
          </p:cNvPr>
          <p:cNvSpPr/>
          <p:nvPr/>
        </p:nvSpPr>
        <p:spPr>
          <a:xfrm>
            <a:off x="6390465" y="4709418"/>
            <a:ext cx="5010066" cy="12096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/>
              <a:t>Deep learning is a subfield of machine learning focusing on learning data representations as successive layers of increasingly meaningful representations.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7D567E1-DE19-1154-C70C-69A466208EE5}"/>
              </a:ext>
            </a:extLst>
          </p:cNvPr>
          <p:cNvSpPr/>
          <p:nvPr/>
        </p:nvSpPr>
        <p:spPr>
          <a:xfrm>
            <a:off x="0" y="6336984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38645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1505000" y="525600"/>
            <a:ext cx="9182000" cy="188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What is machine learning?</a:t>
            </a:r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1"/>
          </p:nvPr>
        </p:nvSpPr>
        <p:spPr>
          <a:xfrm>
            <a:off x="1505000" y="2967284"/>
            <a:ext cx="9182000" cy="292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sz="2400"/>
              <a:t>Machine learning is the study of algorithms that learn from examples and experience instead of relying on hard-coded rules and make predictions on new data.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8CEFD-262B-28C2-087D-78B675EF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7638" y="6244803"/>
            <a:ext cx="979069" cy="232107"/>
          </a:xfrm>
        </p:spPr>
        <p:txBody>
          <a:bodyPr/>
          <a:lstStyle/>
          <a:p>
            <a:fld id="{05C4AA8E-B678-41E5-A816-9BD8C98CA40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7B1B49-385D-0295-8B6A-7FF094A599C9}"/>
              </a:ext>
            </a:extLst>
          </p:cNvPr>
          <p:cNvSpPr txBox="1">
            <a:spLocks/>
          </p:cNvSpPr>
          <p:nvPr/>
        </p:nvSpPr>
        <p:spPr>
          <a:xfrm>
            <a:off x="9729" y="-9724"/>
            <a:ext cx="12191999" cy="629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                  What is Machine Learning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E89F2-522A-7A81-F501-5F06CEC5FF33}"/>
              </a:ext>
            </a:extLst>
          </p:cNvPr>
          <p:cNvSpPr txBox="1"/>
          <p:nvPr/>
        </p:nvSpPr>
        <p:spPr>
          <a:xfrm>
            <a:off x="1257505" y="524266"/>
            <a:ext cx="3905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masis MT Pro" panose="02040504050005020304" pitchFamily="18" charset="0"/>
              </a:rPr>
              <a:t>Conventional Programming</a:t>
            </a:r>
            <a:endParaRPr lang="en-IN" b="1" dirty="0">
              <a:latin typeface="Amasis MT Pro" panose="020405040500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2CADA1-E34E-9147-0C8E-53516104BFFD}"/>
              </a:ext>
            </a:extLst>
          </p:cNvPr>
          <p:cNvSpPr/>
          <p:nvPr/>
        </p:nvSpPr>
        <p:spPr>
          <a:xfrm>
            <a:off x="2448129" y="1047617"/>
            <a:ext cx="1047750" cy="51149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3F4888-49F9-7915-2BB2-92FCEB09806C}"/>
              </a:ext>
            </a:extLst>
          </p:cNvPr>
          <p:cNvSpPr/>
          <p:nvPr/>
        </p:nvSpPr>
        <p:spPr>
          <a:xfrm>
            <a:off x="1988548" y="2267098"/>
            <a:ext cx="210026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=1, counter = 0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30771E3-144E-467F-DBEE-F16016A8A887}"/>
              </a:ext>
            </a:extLst>
          </p:cNvPr>
          <p:cNvSpPr/>
          <p:nvPr/>
        </p:nvSpPr>
        <p:spPr>
          <a:xfrm>
            <a:off x="1876034" y="1726840"/>
            <a:ext cx="2490788" cy="36933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a number N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D3525416-B7EA-997D-F65D-D5C548CC3F46}"/>
              </a:ext>
            </a:extLst>
          </p:cNvPr>
          <p:cNvSpPr/>
          <p:nvPr/>
        </p:nvSpPr>
        <p:spPr>
          <a:xfrm>
            <a:off x="693146" y="2942246"/>
            <a:ext cx="1840708" cy="922503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 N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AC61C8-5D67-67DF-C8F6-501CED07E52C}"/>
              </a:ext>
            </a:extLst>
          </p:cNvPr>
          <p:cNvSpPr/>
          <p:nvPr/>
        </p:nvSpPr>
        <p:spPr>
          <a:xfrm>
            <a:off x="3342854" y="4174103"/>
            <a:ext cx="269795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 = counter +1 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E77274ED-4E05-9C9B-C347-88EADFAB3BCC}"/>
              </a:ext>
            </a:extLst>
          </p:cNvPr>
          <p:cNvSpPr/>
          <p:nvPr/>
        </p:nvSpPr>
        <p:spPr>
          <a:xfrm>
            <a:off x="1988548" y="4631817"/>
            <a:ext cx="1945482" cy="922503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counter == 2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51B098-0525-1DE1-2033-51351EC3DCE2}"/>
              </a:ext>
            </a:extLst>
          </p:cNvPr>
          <p:cNvSpPr/>
          <p:nvPr/>
        </p:nvSpPr>
        <p:spPr>
          <a:xfrm>
            <a:off x="3314905" y="5696825"/>
            <a:ext cx="2969419" cy="36933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It’s a prime number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C996826-9379-9870-9333-EDAD3E82F550}"/>
              </a:ext>
            </a:extLst>
          </p:cNvPr>
          <p:cNvSpPr/>
          <p:nvPr/>
        </p:nvSpPr>
        <p:spPr>
          <a:xfrm>
            <a:off x="240711" y="5761367"/>
            <a:ext cx="2969419" cy="369332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 a prime number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F398A86-6C24-5004-2A68-1502A4D96E62}"/>
              </a:ext>
            </a:extLst>
          </p:cNvPr>
          <p:cNvCxnSpPr>
            <a:stCxn id="14" idx="3"/>
            <a:endCxn id="15" idx="0"/>
          </p:cNvCxnSpPr>
          <p:nvPr/>
        </p:nvCxnSpPr>
        <p:spPr>
          <a:xfrm>
            <a:off x="3934030" y="5093069"/>
            <a:ext cx="865585" cy="60375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59DAF1C-31C4-6901-A5CA-253B8D0D74C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1342638" y="5093069"/>
            <a:ext cx="645911" cy="6682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53D41909-C1E2-EDCB-A4B1-5701B5EA6A68}"/>
              </a:ext>
            </a:extLst>
          </p:cNvPr>
          <p:cNvSpPr/>
          <p:nvPr/>
        </p:nvSpPr>
        <p:spPr>
          <a:xfrm>
            <a:off x="2763645" y="2975014"/>
            <a:ext cx="2100262" cy="922503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 %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0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35B2578-1B4E-B5C2-A958-90A793BBA59C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5400000">
            <a:off x="2173182" y="2076748"/>
            <a:ext cx="305816" cy="142518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D22FB79-3633-B889-B3E3-4E8DF866D086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 flipV="1">
            <a:off x="2533854" y="2975014"/>
            <a:ext cx="1279922" cy="428484"/>
          </a:xfrm>
          <a:prstGeom prst="bentConnector4">
            <a:avLst>
              <a:gd name="adj1" fmla="val 8977"/>
              <a:gd name="adj2" fmla="val 12320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923C745-664A-7651-2B5D-F5C21B1C74C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863907" y="3436266"/>
            <a:ext cx="146195" cy="73783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D9D312-3128-D483-90B9-87F7BEC11C57}"/>
              </a:ext>
            </a:extLst>
          </p:cNvPr>
          <p:cNvCxnSpPr>
            <a:stCxn id="11" idx="4"/>
            <a:endCxn id="10" idx="0"/>
          </p:cNvCxnSpPr>
          <p:nvPr/>
        </p:nvCxnSpPr>
        <p:spPr>
          <a:xfrm>
            <a:off x="3121428" y="2096172"/>
            <a:ext cx="9524" cy="1709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38C18B-E008-57F2-B616-5DB5EB1039F8}"/>
              </a:ext>
            </a:extLst>
          </p:cNvPr>
          <p:cNvCxnSpPr/>
          <p:nvPr/>
        </p:nvCxnSpPr>
        <p:spPr>
          <a:xfrm>
            <a:off x="3016653" y="1543722"/>
            <a:ext cx="9524" cy="1709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92502D7-27C6-38E8-F240-C685083DBF8E}"/>
              </a:ext>
            </a:extLst>
          </p:cNvPr>
          <p:cNvSpPr txBox="1"/>
          <p:nvPr/>
        </p:nvSpPr>
        <p:spPr>
          <a:xfrm>
            <a:off x="6378501" y="535833"/>
            <a:ext cx="430887" cy="560643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txBody>
          <a:bodyPr vert="vert270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Write a program to check if the number is prime or not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9BB52-A3D3-1774-95AE-00EB0448EBA8}"/>
              </a:ext>
            </a:extLst>
          </p:cNvPr>
          <p:cNvSpPr txBox="1"/>
          <p:nvPr/>
        </p:nvSpPr>
        <p:spPr>
          <a:xfrm>
            <a:off x="2333888" y="2942245"/>
            <a:ext cx="62740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D14A9-D7F2-3B34-7F86-5A54A57B53B7}"/>
              </a:ext>
            </a:extLst>
          </p:cNvPr>
          <p:cNvSpPr txBox="1"/>
          <p:nvPr/>
        </p:nvSpPr>
        <p:spPr>
          <a:xfrm>
            <a:off x="5009876" y="3620312"/>
            <a:ext cx="62740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A95269-6896-CFAD-7596-F110E68E292C}"/>
              </a:ext>
            </a:extLst>
          </p:cNvPr>
          <p:cNvSpPr txBox="1"/>
          <p:nvPr/>
        </p:nvSpPr>
        <p:spPr>
          <a:xfrm>
            <a:off x="4019189" y="4797019"/>
            <a:ext cx="62740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7CE203-4C6C-5948-FFB0-0539142BFC42}"/>
              </a:ext>
            </a:extLst>
          </p:cNvPr>
          <p:cNvSpPr txBox="1"/>
          <p:nvPr/>
        </p:nvSpPr>
        <p:spPr>
          <a:xfrm>
            <a:off x="1333647" y="4796547"/>
            <a:ext cx="64591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F9847-6572-3DD4-973C-11B3A9D866F2}"/>
              </a:ext>
            </a:extLst>
          </p:cNvPr>
          <p:cNvSpPr/>
          <p:nvPr/>
        </p:nvSpPr>
        <p:spPr>
          <a:xfrm>
            <a:off x="1069402" y="3995277"/>
            <a:ext cx="93833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 = i+1</a:t>
            </a:r>
            <a:endParaRPr lang="en-IN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D2CC3124-F0E9-CADF-0245-78A79EA516B3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>
          <a:xfrm rot="10800000" flipH="1" flipV="1">
            <a:off x="693145" y="3403497"/>
            <a:ext cx="2268143" cy="1228319"/>
          </a:xfrm>
          <a:prstGeom prst="bentConnector4">
            <a:avLst>
              <a:gd name="adj1" fmla="val -10079"/>
              <a:gd name="adj2" fmla="val 99019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02D99D4-B857-65B9-2718-CB262D0EC668}"/>
              </a:ext>
            </a:extLst>
          </p:cNvPr>
          <p:cNvCxnSpPr>
            <a:cxnSpLocks/>
          </p:cNvCxnSpPr>
          <p:nvPr/>
        </p:nvCxnSpPr>
        <p:spPr>
          <a:xfrm rot="10800000">
            <a:off x="2007734" y="4332343"/>
            <a:ext cx="1335121" cy="64526"/>
          </a:xfrm>
          <a:prstGeom prst="bentConnector3">
            <a:avLst>
              <a:gd name="adj1" fmla="val 6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7BEE2BC-4E18-65A3-71F5-4E5F897650F4}"/>
              </a:ext>
            </a:extLst>
          </p:cNvPr>
          <p:cNvCxnSpPr>
            <a:stCxn id="30" idx="2"/>
            <a:endCxn id="14" idx="0"/>
          </p:cNvCxnSpPr>
          <p:nvPr/>
        </p:nvCxnSpPr>
        <p:spPr>
          <a:xfrm rot="16200000" flipH="1">
            <a:off x="2116324" y="3786852"/>
            <a:ext cx="267208" cy="1422721"/>
          </a:xfrm>
          <a:prstGeom prst="bentConnector3">
            <a:avLst>
              <a:gd name="adj1" fmla="val 4287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A58F9A-931B-4823-8FD0-64A0B37BC11C}"/>
              </a:ext>
            </a:extLst>
          </p:cNvPr>
          <p:cNvSpPr txBox="1"/>
          <p:nvPr/>
        </p:nvSpPr>
        <p:spPr>
          <a:xfrm>
            <a:off x="49622" y="3119795"/>
            <a:ext cx="64591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E998F2D-1393-26A4-2E45-176F8F058DED}"/>
              </a:ext>
            </a:extLst>
          </p:cNvPr>
          <p:cNvCxnSpPr>
            <a:stCxn id="19" idx="1"/>
            <a:endCxn id="30" idx="3"/>
          </p:cNvCxnSpPr>
          <p:nvPr/>
        </p:nvCxnSpPr>
        <p:spPr>
          <a:xfrm rot="10800000" flipV="1">
            <a:off x="2007733" y="3436265"/>
            <a:ext cx="755912" cy="743677"/>
          </a:xfrm>
          <a:prstGeom prst="bentConnector3">
            <a:avLst>
              <a:gd name="adj1" fmla="val 17238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4E4A2D-82C5-66EA-E56A-52415D1406C8}"/>
              </a:ext>
            </a:extLst>
          </p:cNvPr>
          <p:cNvSpPr txBox="1"/>
          <p:nvPr/>
        </p:nvSpPr>
        <p:spPr>
          <a:xfrm>
            <a:off x="2631943" y="3775401"/>
            <a:ext cx="64591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7B4552-5EDE-0C72-7A17-C9701F1ACACD}"/>
              </a:ext>
            </a:extLst>
          </p:cNvPr>
          <p:cNvSpPr/>
          <p:nvPr/>
        </p:nvSpPr>
        <p:spPr>
          <a:xfrm>
            <a:off x="7555719" y="3815350"/>
            <a:ext cx="430887" cy="44593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F5DF1C-8976-D8D8-E93C-57E020321328}"/>
              </a:ext>
            </a:extLst>
          </p:cNvPr>
          <p:cNvSpPr txBox="1"/>
          <p:nvPr/>
        </p:nvSpPr>
        <p:spPr>
          <a:xfrm rot="16200000">
            <a:off x="7144850" y="3026615"/>
            <a:ext cx="1251138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 layer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8B446B0-30F9-72B1-2F1A-2BEC01F0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783" y="2990362"/>
            <a:ext cx="2095500" cy="212407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68DF9D-C9D0-51ED-71A9-144C72B3F904}"/>
              </a:ext>
            </a:extLst>
          </p:cNvPr>
          <p:cNvCxnSpPr>
            <a:cxnSpLocks/>
            <a:stCxn id="37" idx="7"/>
          </p:cNvCxnSpPr>
          <p:nvPr/>
        </p:nvCxnSpPr>
        <p:spPr>
          <a:xfrm flipV="1">
            <a:off x="7923504" y="3665121"/>
            <a:ext cx="494360" cy="2155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CD55B7-0C16-27D8-6EDA-F419EE67F0F1}"/>
              </a:ext>
            </a:extLst>
          </p:cNvPr>
          <p:cNvCxnSpPr>
            <a:cxnSpLocks/>
          </p:cNvCxnSpPr>
          <p:nvPr/>
        </p:nvCxnSpPr>
        <p:spPr>
          <a:xfrm>
            <a:off x="7961948" y="4165163"/>
            <a:ext cx="455916" cy="2463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5FEB82-1116-68D5-110E-73BBAF93AAA5}"/>
              </a:ext>
            </a:extLst>
          </p:cNvPr>
          <p:cNvSpPr txBox="1"/>
          <p:nvPr/>
        </p:nvSpPr>
        <p:spPr>
          <a:xfrm rot="16200000">
            <a:off x="7617100" y="2240451"/>
            <a:ext cx="195473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hidden layer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049EB8-9425-0541-C144-C6EB63BCF9CB}"/>
              </a:ext>
            </a:extLst>
          </p:cNvPr>
          <p:cNvSpPr txBox="1"/>
          <p:nvPr/>
        </p:nvSpPr>
        <p:spPr>
          <a:xfrm rot="16200000">
            <a:off x="8336890" y="1874496"/>
            <a:ext cx="195473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hidden layer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7E5BAA0-E1E2-C15C-EAA7-6B42EC65CC27}"/>
              </a:ext>
            </a:extLst>
          </p:cNvPr>
          <p:cNvSpPr txBox="1"/>
          <p:nvPr/>
        </p:nvSpPr>
        <p:spPr>
          <a:xfrm rot="16200000">
            <a:off x="9317220" y="2919593"/>
            <a:ext cx="152484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layer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1CDA6B-59C8-2CAF-CD78-8CCC3B631E99}"/>
              </a:ext>
            </a:extLst>
          </p:cNvPr>
          <p:cNvSpPr txBox="1"/>
          <p:nvPr/>
        </p:nvSpPr>
        <p:spPr>
          <a:xfrm>
            <a:off x="7301234" y="582015"/>
            <a:ext cx="3905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masis MT Pro" panose="02040504050005020304" pitchFamily="18" charset="0"/>
              </a:rPr>
              <a:t>Machine Learning</a:t>
            </a:r>
            <a:endParaRPr lang="en-IN" b="1" dirty="0">
              <a:latin typeface="Amasis MT Pro" panose="02040504050005020304" pitchFamily="18" charset="0"/>
            </a:endParaRPr>
          </a:p>
        </p:txBody>
      </p:sp>
      <p:graphicFrame>
        <p:nvGraphicFramePr>
          <p:cNvPr id="46" name="Table 1047">
            <a:extLst>
              <a:ext uri="{FF2B5EF4-FFF2-40B4-BE49-F238E27FC236}">
                <a16:creationId xmlns:a16="http://schemas.microsoft.com/office/drawing/2014/main" id="{8C994936-55E7-F2F2-2BEC-B7FAAD3C8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655"/>
              </p:ext>
            </p:extLst>
          </p:nvPr>
        </p:nvGraphicFramePr>
        <p:xfrm>
          <a:off x="10675344" y="4098186"/>
          <a:ext cx="1218608" cy="1950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09304">
                  <a:extLst>
                    <a:ext uri="{9D8B030D-6E8A-4147-A177-3AD203B41FA5}">
                      <a16:colId xmlns:a16="http://schemas.microsoft.com/office/drawing/2014/main" val="1743160900"/>
                    </a:ext>
                  </a:extLst>
                </a:gridCol>
                <a:gridCol w="609304">
                  <a:extLst>
                    <a:ext uri="{9D8B030D-6E8A-4147-A177-3AD203B41FA5}">
                      <a16:colId xmlns:a16="http://schemas.microsoft.com/office/drawing/2014/main" val="2263382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Input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Output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61868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27722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58664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12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36364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21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6037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23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2964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29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8755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/>
                        <a:t>30</a:t>
                      </a:r>
                      <a:endParaRPr lang="en-IN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</a:t>
                      </a:r>
                      <a:endParaRPr lang="en-IN" sz="1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842860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979BD31-04AE-5256-5FE8-C3A1F3C97CC9}"/>
              </a:ext>
            </a:extLst>
          </p:cNvPr>
          <p:cNvSpPr txBox="1"/>
          <p:nvPr/>
        </p:nvSpPr>
        <p:spPr>
          <a:xfrm>
            <a:off x="10419956" y="3801463"/>
            <a:ext cx="1753197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Training Samples</a:t>
            </a:r>
            <a:endParaRPr lang="en-IN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DBCEB3C-5D43-DBA5-0B8F-0A093BC2DC11}"/>
              </a:ext>
            </a:extLst>
          </p:cNvPr>
          <p:cNvSpPr/>
          <p:nvPr/>
        </p:nvSpPr>
        <p:spPr>
          <a:xfrm>
            <a:off x="0" y="6362917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8022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F043-3FEB-A3BE-15CD-2F04E9EF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224" y="181313"/>
            <a:ext cx="8157980" cy="682524"/>
          </a:xfrm>
        </p:spPr>
        <p:txBody>
          <a:bodyPr>
            <a:normAutofit fontScale="90000"/>
          </a:bodyPr>
          <a:lstStyle/>
          <a:p>
            <a:r>
              <a:rPr lang="en-US" dirty="0"/>
              <a:t>Why Machine Learning is Important?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6782A5D-8AD1-33F2-05C8-FD9001184297}"/>
              </a:ext>
            </a:extLst>
          </p:cNvPr>
          <p:cNvSpPr/>
          <p:nvPr/>
        </p:nvSpPr>
        <p:spPr>
          <a:xfrm>
            <a:off x="0" y="6362917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FC339-B076-FB3C-CD6A-F627D070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32102"/>
            <a:ext cx="10325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F043-3FEB-A3BE-15CD-2F04E9EF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249" y="153821"/>
            <a:ext cx="8157980" cy="682524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Applications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6782A5D-8AD1-33F2-05C8-FD9001184297}"/>
              </a:ext>
            </a:extLst>
          </p:cNvPr>
          <p:cNvSpPr/>
          <p:nvPr/>
        </p:nvSpPr>
        <p:spPr>
          <a:xfrm>
            <a:off x="0" y="6362917"/>
            <a:ext cx="12192000" cy="550333"/>
          </a:xfrm>
          <a:custGeom>
            <a:avLst/>
            <a:gdLst/>
            <a:ahLst/>
            <a:cxnLst/>
            <a:rect l="l" t="t" r="r" b="b"/>
            <a:pathLst>
              <a:path w="18288000" h="825500">
                <a:moveTo>
                  <a:pt x="18287999" y="825297"/>
                </a:moveTo>
                <a:lnTo>
                  <a:pt x="0" y="82529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825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pic>
        <p:nvPicPr>
          <p:cNvPr id="2050" name="Picture 2" descr="Top 9 Machine Learning Applications in Real World">
            <a:extLst>
              <a:ext uri="{FF2B5EF4-FFF2-40B4-BE49-F238E27FC236}">
                <a16:creationId xmlns:a16="http://schemas.microsoft.com/office/drawing/2014/main" id="{7EB23166-2F66-2624-41CA-240B67E34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4"/>
          <a:stretch/>
        </p:blipFill>
        <p:spPr bwMode="auto">
          <a:xfrm>
            <a:off x="188077" y="1254868"/>
            <a:ext cx="11815846" cy="5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0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>
            <a:spLocks noGrp="1"/>
          </p:cNvSpPr>
          <p:nvPr>
            <p:ph type="ctrTitle"/>
          </p:nvPr>
        </p:nvSpPr>
        <p:spPr>
          <a:xfrm>
            <a:off x="1236039" y="369059"/>
            <a:ext cx="8438400" cy="1472000"/>
          </a:xfrm>
          <a:prstGeom prst="rect">
            <a:avLst/>
          </a:prstGeom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r>
              <a:rPr lang="en"/>
              <a:t>Main types of machine learning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436</Words>
  <Application>Microsoft Office PowerPoint</Application>
  <PresentationFormat>Widescreen</PresentationFormat>
  <Paragraphs>106</Paragraphs>
  <Slides>16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Amasis MT Pro</vt:lpstr>
      <vt:lpstr>Arial</vt:lpstr>
      <vt:lpstr>Bitter</vt:lpstr>
      <vt:lpstr>Calibri</vt:lpstr>
      <vt:lpstr>Calibri Light</vt:lpstr>
      <vt:lpstr>Candara</vt:lpstr>
      <vt:lpstr>Corbel</vt:lpstr>
      <vt:lpstr>Courier New</vt:lpstr>
      <vt:lpstr>Noto Sans Symbols</vt:lpstr>
      <vt:lpstr>Verdana</vt:lpstr>
      <vt:lpstr>Office Theme</vt:lpstr>
      <vt:lpstr>Introduction to Machine Learning</vt:lpstr>
      <vt:lpstr>PowerPoint Presentation</vt:lpstr>
      <vt:lpstr>PowerPoint Presentation</vt:lpstr>
      <vt:lpstr>AI vs Machine Learning vs Deep Learning</vt:lpstr>
      <vt:lpstr>What is machine learning?</vt:lpstr>
      <vt:lpstr>PowerPoint Presentation</vt:lpstr>
      <vt:lpstr>Why Machine Learning is Important?</vt:lpstr>
      <vt:lpstr>Machine Learning Applications</vt:lpstr>
      <vt:lpstr>Main types of machine learning</vt:lpstr>
      <vt:lpstr>Main types of machine learning</vt:lpstr>
      <vt:lpstr>Main types of machine learning</vt:lpstr>
      <vt:lpstr>Main types of machine learning</vt:lpstr>
      <vt:lpstr>Main types of machine learning</vt:lpstr>
      <vt:lpstr>Machine Learning Algorithms</vt:lpstr>
      <vt:lpstr>Person Identification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Dr.Avinash Kumar Singh</dc:creator>
  <cp:lastModifiedBy>Dr.Avinash Kumar Singh</cp:lastModifiedBy>
  <cp:revision>8</cp:revision>
  <dcterms:created xsi:type="dcterms:W3CDTF">2023-08-09T07:01:25Z</dcterms:created>
  <dcterms:modified xsi:type="dcterms:W3CDTF">2023-08-10T06:18:51Z</dcterms:modified>
</cp:coreProperties>
</file>